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35"/>
  </p:notesMasterIdLst>
  <p:handoutMasterIdLst>
    <p:handoutMasterId r:id="rId36"/>
  </p:handoutMasterIdLst>
  <p:sldIdLst>
    <p:sldId id="4399" r:id="rId2"/>
    <p:sldId id="4385" r:id="rId3"/>
    <p:sldId id="4323" r:id="rId4"/>
    <p:sldId id="4176" r:id="rId5"/>
    <p:sldId id="4183" r:id="rId6"/>
    <p:sldId id="4443" r:id="rId7"/>
    <p:sldId id="4367" r:id="rId8"/>
    <p:sldId id="419" r:id="rId9"/>
    <p:sldId id="4444" r:id="rId10"/>
    <p:sldId id="4446" r:id="rId11"/>
    <p:sldId id="4445" r:id="rId12"/>
    <p:sldId id="4447" r:id="rId13"/>
    <p:sldId id="4448" r:id="rId14"/>
    <p:sldId id="4449" r:id="rId15"/>
    <p:sldId id="4453" r:id="rId16"/>
    <p:sldId id="4450" r:id="rId17"/>
    <p:sldId id="4451" r:id="rId18"/>
    <p:sldId id="4455" r:id="rId19"/>
    <p:sldId id="4454" r:id="rId20"/>
    <p:sldId id="4456" r:id="rId21"/>
    <p:sldId id="4457" r:id="rId22"/>
    <p:sldId id="4458" r:id="rId23"/>
    <p:sldId id="4459" r:id="rId24"/>
    <p:sldId id="4460" r:id="rId25"/>
    <p:sldId id="4461" r:id="rId26"/>
    <p:sldId id="4462" r:id="rId27"/>
    <p:sldId id="4463" r:id="rId28"/>
    <p:sldId id="4464" r:id="rId29"/>
    <p:sldId id="4465" r:id="rId30"/>
    <p:sldId id="4466" r:id="rId31"/>
    <p:sldId id="4467" r:id="rId32"/>
    <p:sldId id="4360" r:id="rId33"/>
    <p:sldId id="34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111"/>
    <a:srgbClr val="00758F"/>
    <a:srgbClr val="939699"/>
    <a:srgbClr val="DEE0E0"/>
    <a:srgbClr val="4E5052"/>
    <a:srgbClr val="3F3A36"/>
    <a:srgbClr val="F8F7F4"/>
    <a:srgbClr val="D1350F"/>
    <a:srgbClr val="C74634"/>
    <a:srgbClr val="CBC5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8" autoAdjust="0"/>
    <p:restoredTop sz="78915"/>
  </p:normalViewPr>
  <p:slideViewPr>
    <p:cSldViewPr snapToGrid="0">
      <p:cViewPr varScale="1">
        <p:scale>
          <a:sx n="94" d="100"/>
          <a:sy n="94" d="100"/>
        </p:scale>
        <p:origin x="1848" y="192"/>
      </p:cViewPr>
      <p:guideLst>
        <p:guide orient="horz" pos="2160"/>
        <p:guide pos="3840"/>
        <p:guide pos="7056"/>
      </p:guideLst>
    </p:cSldViewPr>
  </p:slideViewPr>
  <p:outlineViewPr>
    <p:cViewPr>
      <p:scale>
        <a:sx n="33" d="100"/>
        <a:sy n="33" d="100"/>
      </p:scale>
      <p:origin x="0" y="-12232"/>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4" d="100"/>
          <a:sy n="94" d="100"/>
        </p:scale>
        <p:origin x="439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dLbls>
            <c:delete val="1"/>
          </c:dLbls>
          <c:cat>
            <c:strRef>
              <c:f>Sheet1!$A$2:$A$9</c:f>
              <c:strCache>
                <c:ptCount val="8"/>
                <c:pt idx="0">
                  <c:v>Java 8</c:v>
                </c:pt>
                <c:pt idx="1">
                  <c:v>Java 9</c:v>
                </c:pt>
                <c:pt idx="2">
                  <c:v>Java 10</c:v>
                </c:pt>
                <c:pt idx="3">
                  <c:v>Java 11</c:v>
                </c:pt>
                <c:pt idx="4">
                  <c:v>Java 12</c:v>
                </c:pt>
                <c:pt idx="5">
                  <c:v>Java 13</c:v>
                </c:pt>
                <c:pt idx="6">
                  <c:v>Java 14</c:v>
                </c:pt>
                <c:pt idx="7">
                  <c:v>Java 15</c:v>
                </c:pt>
              </c:strCache>
            </c:strRef>
          </c:cat>
          <c:val>
            <c:numRef>
              <c:f>Sheet1!$B$2:$B$9</c:f>
              <c:numCache>
                <c:formatCode>General</c:formatCode>
                <c:ptCount val="8"/>
                <c:pt idx="0">
                  <c:v>50</c:v>
                </c:pt>
                <c:pt idx="1">
                  <c:v>90</c:v>
                </c:pt>
                <c:pt idx="2">
                  <c:v>12</c:v>
                </c:pt>
                <c:pt idx="3">
                  <c:v>17</c:v>
                </c:pt>
                <c:pt idx="4">
                  <c:v>8</c:v>
                </c:pt>
                <c:pt idx="5">
                  <c:v>5</c:v>
                </c:pt>
                <c:pt idx="6">
                  <c:v>16</c:v>
                </c:pt>
                <c:pt idx="7">
                  <c:v>14</c:v>
                </c:pt>
              </c:numCache>
            </c:numRef>
          </c:val>
          <c:extLst>
            <c:ext xmlns:c16="http://schemas.microsoft.com/office/drawing/2014/chart" uri="{C3380CC4-5D6E-409C-BE32-E72D297353CC}">
              <c16:uniqueId val="{00000000-DAE6-7546-B0CE-8DF521466DE8}"/>
            </c:ext>
          </c:extLst>
        </c:ser>
        <c:dLbls>
          <c:dLblPos val="inEnd"/>
          <c:showLegendKey val="0"/>
          <c:showVal val="1"/>
          <c:showCatName val="0"/>
          <c:showSerName val="0"/>
          <c:showPercent val="0"/>
          <c:showBubbleSize val="0"/>
        </c:dLbls>
        <c:gapWidth val="80"/>
        <c:overlap val="25"/>
        <c:axId val="1505314815"/>
        <c:axId val="1505034287"/>
      </c:barChart>
      <c:catAx>
        <c:axId val="1505314815"/>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accent3"/>
                </a:solidFill>
                <a:latin typeface="Oracle Sans" panose="020B0503020204020204" pitchFamily="34" charset="0"/>
                <a:ea typeface="+mn-ea"/>
                <a:cs typeface="Oracle Sans" panose="020B0503020204020204" pitchFamily="34" charset="0"/>
              </a:defRPr>
            </a:pPr>
            <a:endParaRPr lang="en-US"/>
          </a:p>
        </c:txPr>
        <c:crossAx val="1505034287"/>
        <c:crosses val="autoZero"/>
        <c:auto val="1"/>
        <c:lblAlgn val="ctr"/>
        <c:lblOffset val="100"/>
        <c:noMultiLvlLbl val="0"/>
      </c:catAx>
      <c:valAx>
        <c:axId val="1505034287"/>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accent3"/>
                </a:solidFill>
                <a:latin typeface="Oracle Sans" panose="020B0503020204020204" pitchFamily="34" charset="0"/>
                <a:ea typeface="+mn-ea"/>
                <a:cs typeface="Oracle Sans" panose="020B0503020204020204" pitchFamily="34" charset="0"/>
              </a:defRPr>
            </a:pPr>
            <a:endParaRPr lang="en-US"/>
          </a:p>
        </c:txPr>
        <c:crossAx val="1505314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08AEE-7111-5E4C-8360-9AE28E2553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racle Sans" panose="020B0503020204020204" pitchFamily="34" charset="0"/>
            </a:endParaRPr>
          </a:p>
        </p:txBody>
      </p:sp>
      <p:sp>
        <p:nvSpPr>
          <p:cNvPr id="3" name="Date Placeholder 2">
            <a:extLst>
              <a:ext uri="{FF2B5EF4-FFF2-40B4-BE49-F238E27FC236}">
                <a16:creationId xmlns:a16="http://schemas.microsoft.com/office/drawing/2014/main" id="{0075D33C-89C2-EF43-8FB9-3CD2BB188B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211A8D-8E17-AD4B-8A74-886E1AE6C030}" type="datetimeFigureOut">
              <a:rPr lang="en-US" smtClean="0">
                <a:latin typeface="Oracle Sans" panose="020B0503020204020204" pitchFamily="34" charset="0"/>
              </a:rPr>
              <a:t>2/23/21</a:t>
            </a:fld>
            <a:endParaRPr lang="en-US" dirty="0">
              <a:latin typeface="Oracle Sans" panose="020B0503020204020204" pitchFamily="34" charset="0"/>
            </a:endParaRPr>
          </a:p>
        </p:txBody>
      </p:sp>
      <p:sp>
        <p:nvSpPr>
          <p:cNvPr id="4" name="Footer Placeholder 3">
            <a:extLst>
              <a:ext uri="{FF2B5EF4-FFF2-40B4-BE49-F238E27FC236}">
                <a16:creationId xmlns:a16="http://schemas.microsoft.com/office/drawing/2014/main" id="{4D4F2DA0-EBF6-EF49-A31E-7F1FED6544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racle Sans" panose="020B0503020204020204" pitchFamily="34" charset="0"/>
            </a:endParaRPr>
          </a:p>
        </p:txBody>
      </p:sp>
      <p:sp>
        <p:nvSpPr>
          <p:cNvPr id="5" name="Slide Number Placeholder 4">
            <a:extLst>
              <a:ext uri="{FF2B5EF4-FFF2-40B4-BE49-F238E27FC236}">
                <a16:creationId xmlns:a16="http://schemas.microsoft.com/office/drawing/2014/main" id="{C201BECF-D3B4-AD4F-B9FF-C126A6EBF2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17FA4E-86D6-9B49-AE9A-639B25597CE7}" type="slidenum">
              <a:rPr lang="en-US" smtClean="0">
                <a:latin typeface="Oracle Sans" panose="020B0503020204020204" pitchFamily="34" charset="0"/>
              </a:rPr>
              <a:t>‹#›</a:t>
            </a:fld>
            <a:endParaRPr lang="en-US" dirty="0">
              <a:latin typeface="Oracle Sans" panose="020B0503020204020204" pitchFamily="34" charset="0"/>
            </a:endParaRPr>
          </a:p>
        </p:txBody>
      </p:sp>
    </p:spTree>
    <p:extLst>
      <p:ext uri="{BB962C8B-B14F-4D97-AF65-F5344CB8AC3E}">
        <p14:creationId xmlns:p14="http://schemas.microsoft.com/office/powerpoint/2010/main" val="1626047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racle Sans" panose="020B05030202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racle Sans" panose="020B0503020204020204" pitchFamily="34" charset="0"/>
              </a:defRPr>
            </a:lvl1pPr>
          </a:lstStyle>
          <a:p>
            <a:fld id="{A9636C33-1880-2942-BD7B-F9D004988075}" type="datetimeFigureOut">
              <a:rPr lang="en-US" smtClean="0"/>
              <a:pPr/>
              <a:t>2/23/21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racle Sans" panose="020B05030202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racle Sans" panose="020B0503020204020204" pitchFamily="34" charset="0"/>
              </a:defRPr>
            </a:lvl1pPr>
          </a:lstStyle>
          <a:p>
            <a:fld id="{DACC16FB-9D68-C74B-AABD-CDFC2ED74F24}" type="slidenum">
              <a:rPr lang="en-US" smtClean="0"/>
              <a:pPr/>
              <a:t>‹#›</a:t>
            </a:fld>
            <a:endParaRPr lang="en-US" dirty="0"/>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racle Sans" panose="020B0503020204020204" pitchFamily="34" charset="0"/>
        <a:ea typeface="+mn-ea"/>
        <a:cs typeface="+mn-cs"/>
      </a:defRPr>
    </a:lvl1pPr>
    <a:lvl2pPr marL="457200" algn="l" defTabSz="914400" rtl="0" eaLnBrk="1" latinLnBrk="0" hangingPunct="1">
      <a:defRPr sz="1200" b="0" i="0" kern="1200">
        <a:solidFill>
          <a:schemeClr val="tx1"/>
        </a:solidFill>
        <a:latin typeface="Oracle Sans" panose="020B0503020204020204" pitchFamily="34" charset="0"/>
        <a:ea typeface="+mn-ea"/>
        <a:cs typeface="+mn-cs"/>
      </a:defRPr>
    </a:lvl2pPr>
    <a:lvl3pPr marL="914400" algn="l" defTabSz="914400" rtl="0" eaLnBrk="1" latinLnBrk="0" hangingPunct="1">
      <a:defRPr sz="1200" b="0" i="0" kern="1200">
        <a:solidFill>
          <a:schemeClr val="tx1"/>
        </a:solidFill>
        <a:latin typeface="Oracle Sans" panose="020B0503020204020204" pitchFamily="34" charset="0"/>
        <a:ea typeface="+mn-ea"/>
        <a:cs typeface="+mn-cs"/>
      </a:defRPr>
    </a:lvl3pPr>
    <a:lvl4pPr marL="1371600" algn="l" defTabSz="914400" rtl="0" eaLnBrk="1" latinLnBrk="0" hangingPunct="1">
      <a:defRPr sz="1200" b="0" i="0" kern="1200">
        <a:solidFill>
          <a:schemeClr val="tx1"/>
        </a:solidFill>
        <a:latin typeface="Oracle Sans" panose="020B0503020204020204" pitchFamily="34" charset="0"/>
        <a:ea typeface="+mn-ea"/>
        <a:cs typeface="+mn-cs"/>
      </a:defRPr>
    </a:lvl4pPr>
    <a:lvl5pPr marL="1828800" algn="l" defTabSz="914400" rtl="0" eaLnBrk="1" latinLnBrk="0" hangingPunct="1">
      <a:defRPr sz="1200" b="0" i="0" kern="1200">
        <a:solidFill>
          <a:schemeClr val="tx1"/>
        </a:solidFill>
        <a:latin typeface="Oracle Sans"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[GEORGES]: </a:t>
            </a:r>
            <a:endParaRPr lang="en-US" dirty="0"/>
          </a:p>
          <a:p>
            <a:pPr marL="0" indent="0">
              <a:buFont typeface="Arial" panose="020B0604020202020204" pitchFamily="34" charset="0"/>
              <a:buNone/>
            </a:pPr>
            <a:r>
              <a:rPr lang="en-US" dirty="0"/>
              <a:t>As </a:t>
            </a:r>
            <a:r>
              <a:rPr lang="en-US" dirty="0" err="1"/>
              <a:t>Sharat</a:t>
            </a:r>
            <a:r>
              <a:rPr lang="en-US" dirty="0"/>
              <a:t> mentioned, 2020 is a memorable year for Java as we celebrate its 25</a:t>
            </a:r>
            <a:r>
              <a:rPr lang="en-US" baseline="30000" dirty="0"/>
              <a:t>th</a:t>
            </a:r>
            <a:r>
              <a:rPr lang="en-US" dirty="0"/>
              <a:t> birthday.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solidFill>
                  <a:schemeClr val="accent3"/>
                </a:solidFill>
              </a:rPr>
              <a:t>Right from the start, Java grew swiftly in popularity, and expanded its reach to many different areas of software development.</a:t>
            </a:r>
            <a:br>
              <a:rPr lang="en-US" sz="1200" b="0" dirty="0">
                <a:solidFill>
                  <a:schemeClr val="accent3"/>
                </a:solidFill>
              </a:rPr>
            </a:br>
            <a:endParaRPr lang="en-US" sz="1200" b="0" dirty="0">
              <a:solidFill>
                <a:schemeClr val="accent3"/>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Today, Java continues to evolve with important language features building on the momentum of earlier steps forward such as Generics in Java 5, Lambdas in Java 8 and Modules in Java 9…but with a constant underlying focus on improving performance, stability and security of the platform along the way.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[CHAD]: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I’ll add one to this slide… I took the Fortune 100 list, a list of the 100 largest companies based in the US, and visited every single public job board. I found that 98 of them are hiring Java developers. How is that for job security, by choosing to continue to work with the world’s #1 programming language.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[CLICK TO NEXT SLIDE]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248581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125831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13</a:t>
            </a:fld>
            <a:endParaRPr lang="en-US"/>
          </a:p>
        </p:txBody>
      </p:sp>
    </p:spTree>
    <p:extLst>
      <p:ext uri="{BB962C8B-B14F-4D97-AF65-F5344CB8AC3E}">
        <p14:creationId xmlns:p14="http://schemas.microsoft.com/office/powerpoint/2010/main" val="103686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14</a:t>
            </a:fld>
            <a:endParaRPr lang="en-US"/>
          </a:p>
        </p:txBody>
      </p:sp>
    </p:spTree>
    <p:extLst>
      <p:ext uri="{BB962C8B-B14F-4D97-AF65-F5344CB8AC3E}">
        <p14:creationId xmlns:p14="http://schemas.microsoft.com/office/powerpoint/2010/main" val="108503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15</a:t>
            </a:fld>
            <a:endParaRPr lang="en-US"/>
          </a:p>
        </p:txBody>
      </p:sp>
    </p:spTree>
    <p:extLst>
      <p:ext uri="{BB962C8B-B14F-4D97-AF65-F5344CB8AC3E}">
        <p14:creationId xmlns:p14="http://schemas.microsoft.com/office/powerpoint/2010/main" val="1224256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16</a:t>
            </a:fld>
            <a:endParaRPr lang="en-US"/>
          </a:p>
        </p:txBody>
      </p:sp>
    </p:spTree>
    <p:extLst>
      <p:ext uri="{BB962C8B-B14F-4D97-AF65-F5344CB8AC3E}">
        <p14:creationId xmlns:p14="http://schemas.microsoft.com/office/powerpoint/2010/main" val="317881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3823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18</a:t>
            </a:fld>
            <a:endParaRPr lang="en-US"/>
          </a:p>
        </p:txBody>
      </p:sp>
    </p:spTree>
    <p:extLst>
      <p:ext uri="{BB962C8B-B14F-4D97-AF65-F5344CB8AC3E}">
        <p14:creationId xmlns:p14="http://schemas.microsoft.com/office/powerpoint/2010/main" val="3856048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19</a:t>
            </a:fld>
            <a:endParaRPr lang="en-US"/>
          </a:p>
        </p:txBody>
      </p:sp>
    </p:spTree>
    <p:extLst>
      <p:ext uri="{BB962C8B-B14F-4D97-AF65-F5344CB8AC3E}">
        <p14:creationId xmlns:p14="http://schemas.microsoft.com/office/powerpoint/2010/main" val="1864447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20</a:t>
            </a:fld>
            <a:endParaRPr lang="en-US"/>
          </a:p>
        </p:txBody>
      </p:sp>
    </p:spTree>
    <p:extLst>
      <p:ext uri="{BB962C8B-B14F-4D97-AF65-F5344CB8AC3E}">
        <p14:creationId xmlns:p14="http://schemas.microsoft.com/office/powerpoint/2010/main" val="2041143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21</a:t>
            </a:fld>
            <a:endParaRPr lang="en-US"/>
          </a:p>
        </p:txBody>
      </p:sp>
    </p:spTree>
    <p:extLst>
      <p:ext uri="{BB962C8B-B14F-4D97-AF65-F5344CB8AC3E}">
        <p14:creationId xmlns:p14="http://schemas.microsoft.com/office/powerpoint/2010/main" val="206858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you know, 2020 is a memorable year for Java as we celebrate its 25</a:t>
            </a:r>
            <a:r>
              <a:rPr lang="en-US" baseline="30000" dirty="0"/>
              <a:t>th</a:t>
            </a:r>
            <a:r>
              <a:rPr lang="en-US" dirty="0"/>
              <a:t> birthday.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accent3"/>
                </a:solidFill>
              </a:rPr>
              <a:t>Over the 25 years, Java has given all of us over two decades of Innovation</a:t>
            </a:r>
            <a:br>
              <a:rPr lang="en-US" sz="1200" b="1" dirty="0">
                <a:solidFill>
                  <a:schemeClr val="accent3"/>
                </a:solidFill>
              </a:rPr>
            </a:br>
            <a:endParaRPr lang="en-US" sz="1200" b="1" dirty="0">
              <a:solidFill>
                <a:schemeClr val="accent3"/>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Java continues to evolve with important language features built on the momentum of previous enhancements such as Generics in Java 5, Lambdas in Java 8 and Modules in Java 9…culminating in its ability to boost performance, stability and security of the platform along the way.</a:t>
            </a: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Java’s ability to continue to be the #1 programming language of choice in a sea of other options.</a:t>
            </a:r>
          </a:p>
          <a:p>
            <a:pPr marL="171450" indent="-171450">
              <a:buFont typeface="Arial" panose="020B0604020202020204" pitchFamily="34" charset="0"/>
              <a:buChar char="•"/>
            </a:pPr>
            <a:r>
              <a:rPr lang="en-US" dirty="0"/>
              <a:t>Java persists by offering unparalleled uniqueness to stay relevant in the modern application development landscape. </a:t>
            </a:r>
          </a:p>
          <a:p>
            <a:pPr marL="171450" indent="-171450">
              <a:buFont typeface="Arial" panose="020B0604020202020204" pitchFamily="34" charset="0"/>
              <a:buChar char="•"/>
            </a:pPr>
            <a:r>
              <a:rPr lang="en-US" dirty="0"/>
              <a:t>While at the same time, we ensure that any Java innovation we introduce allows for backwards compatibility.</a:t>
            </a:r>
          </a:p>
          <a:p>
            <a:pPr marL="171450" indent="-171450">
              <a:buFont typeface="Arial" panose="020B0604020202020204" pitchFamily="34" charset="0"/>
              <a:buChar char="•"/>
            </a:pPr>
            <a:r>
              <a:rPr lang="en-US" dirty="0"/>
              <a:t>We want users to be able to maximize previous Java technology investments they’ve made at every as they adapt to a sea of rapid technology changes.</a:t>
            </a:r>
          </a:p>
          <a:p>
            <a:endParaRPr lang="en-US" dirty="0"/>
          </a:p>
        </p:txBody>
      </p:sp>
      <p:sp>
        <p:nvSpPr>
          <p:cNvPr id="4" name="Date Placeholder 3"/>
          <p:cNvSpPr>
            <a:spLocks noGrp="1"/>
          </p:cNvSpPr>
          <p:nvPr>
            <p:ph type="dt" idx="10"/>
          </p:nvPr>
        </p:nvSpPr>
        <p:spPr/>
        <p:txBody>
          <a:bodyPr/>
          <a:lstStyle/>
          <a:p>
            <a:fld id="{EB6C5993-0011-554A-B218-B13B9601B958}" type="datetime1">
              <a:rPr lang="en-GB" smtClean="0"/>
              <a:t>23/02/2021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CC16FB-9D68-C74B-AABD-CDFC2ED74F24}" type="slidenum">
              <a:rPr lang="en-US" smtClean="0"/>
              <a:pPr/>
              <a:t>3</a:t>
            </a:fld>
            <a:endParaRPr lang="en-US" dirty="0"/>
          </a:p>
        </p:txBody>
      </p:sp>
    </p:spTree>
    <p:extLst>
      <p:ext uri="{BB962C8B-B14F-4D97-AF65-F5344CB8AC3E}">
        <p14:creationId xmlns:p14="http://schemas.microsoft.com/office/powerpoint/2010/main" val="333862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22</a:t>
            </a:fld>
            <a:endParaRPr lang="en-US"/>
          </a:p>
        </p:txBody>
      </p:sp>
    </p:spTree>
    <p:extLst>
      <p:ext uri="{BB962C8B-B14F-4D97-AF65-F5344CB8AC3E}">
        <p14:creationId xmlns:p14="http://schemas.microsoft.com/office/powerpoint/2010/main" val="198046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23</a:t>
            </a:fld>
            <a:endParaRPr lang="en-US"/>
          </a:p>
        </p:txBody>
      </p:sp>
    </p:spTree>
    <p:extLst>
      <p:ext uri="{BB962C8B-B14F-4D97-AF65-F5344CB8AC3E}">
        <p14:creationId xmlns:p14="http://schemas.microsoft.com/office/powerpoint/2010/main" val="206475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24</a:t>
            </a:fld>
            <a:endParaRPr lang="en-US"/>
          </a:p>
        </p:txBody>
      </p:sp>
    </p:spTree>
    <p:extLst>
      <p:ext uri="{BB962C8B-B14F-4D97-AF65-F5344CB8AC3E}">
        <p14:creationId xmlns:p14="http://schemas.microsoft.com/office/powerpoint/2010/main" val="2364882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25</a:t>
            </a:fld>
            <a:endParaRPr lang="en-US"/>
          </a:p>
        </p:txBody>
      </p:sp>
    </p:spTree>
    <p:extLst>
      <p:ext uri="{BB962C8B-B14F-4D97-AF65-F5344CB8AC3E}">
        <p14:creationId xmlns:p14="http://schemas.microsoft.com/office/powerpoint/2010/main" val="631530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26</a:t>
            </a:fld>
            <a:endParaRPr lang="en-US"/>
          </a:p>
        </p:txBody>
      </p:sp>
    </p:spTree>
    <p:extLst>
      <p:ext uri="{BB962C8B-B14F-4D97-AF65-F5344CB8AC3E}">
        <p14:creationId xmlns:p14="http://schemas.microsoft.com/office/powerpoint/2010/main" val="563598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27</a:t>
            </a:fld>
            <a:endParaRPr lang="en-US"/>
          </a:p>
        </p:txBody>
      </p:sp>
    </p:spTree>
    <p:extLst>
      <p:ext uri="{BB962C8B-B14F-4D97-AF65-F5344CB8AC3E}">
        <p14:creationId xmlns:p14="http://schemas.microsoft.com/office/powerpoint/2010/main" val="167972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28</a:t>
            </a:fld>
            <a:endParaRPr lang="en-US"/>
          </a:p>
        </p:txBody>
      </p:sp>
    </p:spTree>
    <p:extLst>
      <p:ext uri="{BB962C8B-B14F-4D97-AF65-F5344CB8AC3E}">
        <p14:creationId xmlns:p14="http://schemas.microsoft.com/office/powerpoint/2010/main" val="614042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29</a:t>
            </a:fld>
            <a:endParaRPr lang="en-US"/>
          </a:p>
        </p:txBody>
      </p:sp>
    </p:spTree>
    <p:extLst>
      <p:ext uri="{BB962C8B-B14F-4D97-AF65-F5344CB8AC3E}">
        <p14:creationId xmlns:p14="http://schemas.microsoft.com/office/powerpoint/2010/main" val="179863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30</a:t>
            </a:fld>
            <a:endParaRPr lang="en-US"/>
          </a:p>
        </p:txBody>
      </p:sp>
    </p:spTree>
    <p:extLst>
      <p:ext uri="{BB962C8B-B14F-4D97-AF65-F5344CB8AC3E}">
        <p14:creationId xmlns:p14="http://schemas.microsoft.com/office/powerpoint/2010/main" val="2910236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31</a:t>
            </a:fld>
            <a:endParaRPr lang="en-US"/>
          </a:p>
        </p:txBody>
      </p:sp>
    </p:spTree>
    <p:extLst>
      <p:ext uri="{BB962C8B-B14F-4D97-AF65-F5344CB8AC3E}">
        <p14:creationId xmlns:p14="http://schemas.microsoft.com/office/powerpoint/2010/main" val="268421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doesn't happen by accident...</a:t>
            </a:r>
          </a:p>
        </p:txBody>
      </p:sp>
      <p:sp>
        <p:nvSpPr>
          <p:cNvPr id="4" name="Slide Number Placeholder 3"/>
          <p:cNvSpPr>
            <a:spLocks noGrp="1"/>
          </p:cNvSpPr>
          <p:nvPr>
            <p:ph type="sldNum" sz="quarter" idx="5"/>
          </p:nvPr>
        </p:nvSpPr>
        <p:spPr/>
        <p:txBody>
          <a:bodyPr/>
          <a:lstStyle/>
          <a:p>
            <a:fld id="{DACC16FB-9D68-C74B-AABD-CDFC2ED74F24}" type="slidenum">
              <a:rPr lang="en-US" smtClean="0"/>
              <a:t>4</a:t>
            </a:fld>
            <a:endParaRPr lang="en-US"/>
          </a:p>
        </p:txBody>
      </p:sp>
    </p:spTree>
    <p:extLst>
      <p:ext uri="{BB962C8B-B14F-4D97-AF65-F5344CB8AC3E}">
        <p14:creationId xmlns:p14="http://schemas.microsoft.com/office/powerpoint/2010/main" val="1507355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B8B648-3DD1-7246-93FE-91C33695E6BC}" type="slidenum">
              <a:rPr lang="en-US" smtClean="0"/>
              <a:pPr/>
              <a:t>32</a:t>
            </a:fld>
            <a:endParaRPr lang="en-US" dirty="0"/>
          </a:p>
        </p:txBody>
      </p:sp>
    </p:spTree>
    <p:extLst>
      <p:ext uri="{BB962C8B-B14F-4D97-AF65-F5344CB8AC3E}">
        <p14:creationId xmlns:p14="http://schemas.microsoft.com/office/powerpoint/2010/main" val="396895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forces at play, the forces that want change, developer fashion, hardware changes, to fix past mistakes, to move quicker and innovate</a:t>
            </a:r>
          </a:p>
          <a:p>
            <a:endParaRPr lang="en-US" dirty="0"/>
          </a:p>
          <a:p>
            <a:r>
              <a:rPr lang="en-US" dirty="0"/>
              <a:t>And forces of compatibility, ensure programs keep running without breakage. Very low tolerance to incompatibility. Fashion of the week can leave things worse than better.</a:t>
            </a:r>
          </a:p>
          <a:p>
            <a:endParaRPr lang="en-US" dirty="0"/>
          </a:p>
          <a:p>
            <a:r>
              <a:rPr lang="en-US" dirty="0"/>
              <a:t>The folks at the wheel are hated by both sides.</a:t>
            </a:r>
          </a:p>
          <a:p>
            <a:endParaRPr lang="en-US" dirty="0"/>
          </a:p>
          <a:p>
            <a:r>
              <a:rPr lang="en-US" dirty="0"/>
              <a:t>“Two kinds of programming languages, the ones people complain about, and the ones nobody uses.”</a:t>
            </a:r>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5</a:t>
            </a:fld>
            <a:endParaRPr lang="en-US"/>
          </a:p>
        </p:txBody>
      </p:sp>
    </p:spTree>
    <p:extLst>
      <p:ext uri="{BB962C8B-B14F-4D97-AF65-F5344CB8AC3E}">
        <p14:creationId xmlns:p14="http://schemas.microsoft.com/office/powerpoint/2010/main" val="123083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will we ensure Java continues to offer value over the next 25 years and beyond?</a:t>
            </a:r>
          </a:p>
          <a:p>
            <a:endParaRPr lang="en-US" dirty="0"/>
          </a:p>
          <a:p>
            <a:r>
              <a:rPr lang="en-US" dirty="0"/>
              <a:t>By staying true to the virtues that’s made Java successful for so long. </a:t>
            </a:r>
          </a:p>
          <a:p>
            <a:endParaRPr lang="en-US" dirty="0"/>
          </a:p>
          <a:p>
            <a:r>
              <a:rPr lang="en-US" dirty="0"/>
              <a:t>As we strategize on technical improvements and build new features, we lean in and embrace what has given Java value the last 25 years.</a:t>
            </a:r>
          </a:p>
          <a:p>
            <a:endParaRPr lang="en-US" dirty="0"/>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pPr/>
              <a:t>7</a:t>
            </a:fld>
            <a:endParaRPr lang="en-US" dirty="0"/>
          </a:p>
        </p:txBody>
      </p:sp>
    </p:spTree>
    <p:extLst>
      <p:ext uri="{BB962C8B-B14F-4D97-AF65-F5344CB8AC3E}">
        <p14:creationId xmlns:p14="http://schemas.microsoft.com/office/powerpoint/2010/main" val="368901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33405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1348596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188756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3622605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39.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39.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Java Event Titl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a:xfrm>
            <a:off x="770824" y="6514977"/>
            <a:ext cx="7660010" cy="365125"/>
          </a:xfrm>
        </p:spPr>
        <p:txBody>
          <a:bodyPr/>
          <a:lstStyle>
            <a:lvl1pPr>
              <a:defRPr>
                <a:solidFill>
                  <a:schemeClr val="bg1"/>
                </a:solidFill>
              </a:defRPr>
            </a:lvl1pPr>
          </a:lstStyle>
          <a:p>
            <a:r>
              <a:rPr lang="en-US" dirty="0"/>
              <a:t>Copyright © 2019 Oracle and/or its affiliates.</a:t>
            </a:r>
          </a:p>
        </p:txBody>
      </p:sp>
      <p:pic>
        <p:nvPicPr>
          <p:cNvPr id="12" name="Picture 11">
            <a:extLst>
              <a:ext uri="{FF2B5EF4-FFF2-40B4-BE49-F238E27FC236}">
                <a16:creationId xmlns:a16="http://schemas.microsoft.com/office/drawing/2014/main" id="{86740CDE-B9F6-DF4C-9748-33BD2176EC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1287" y="467094"/>
            <a:ext cx="1345809" cy="171805"/>
          </a:xfrm>
          <a:prstGeom prst="rect">
            <a:avLst/>
          </a:prstGeom>
        </p:spPr>
      </p:pic>
      <p:pic>
        <p:nvPicPr>
          <p:cNvPr id="8" name="Picture 7" descr="A picture containing food, light, drawing&#10;&#10;Description automatically generated">
            <a:extLst>
              <a:ext uri="{FF2B5EF4-FFF2-40B4-BE49-F238E27FC236}">
                <a16:creationId xmlns:a16="http://schemas.microsoft.com/office/drawing/2014/main" id="{FB88D2AE-B1C1-EA4F-AD1D-A2FE31EBC7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82295" y="2173897"/>
            <a:ext cx="6269390" cy="2510205"/>
          </a:xfrm>
          <a:prstGeom prst="rect">
            <a:avLst/>
          </a:prstGeom>
        </p:spPr>
      </p:pic>
      <p:sp>
        <p:nvSpPr>
          <p:cNvPr id="10" name="Title 1">
            <a:extLst>
              <a:ext uri="{FF2B5EF4-FFF2-40B4-BE49-F238E27FC236}">
                <a16:creationId xmlns:a16="http://schemas.microsoft.com/office/drawing/2014/main" id="{F67B8F5E-1466-D948-85E9-F8D671617EDA}"/>
              </a:ext>
            </a:extLst>
          </p:cNvPr>
          <p:cNvSpPr>
            <a:spLocks noGrp="1"/>
          </p:cNvSpPr>
          <p:nvPr>
            <p:ph type="ctrTitle" hasCustomPrompt="1"/>
          </p:nvPr>
        </p:nvSpPr>
        <p:spPr>
          <a:xfrm>
            <a:off x="767374" y="2610195"/>
            <a:ext cx="6706446" cy="1440729"/>
          </a:xfrm>
        </p:spPr>
        <p:txBody>
          <a:bodyPr anchor="b">
            <a:normAutofit/>
          </a:bodyPr>
          <a:lstStyle>
            <a:lvl1pPr algn="l">
              <a:lnSpc>
                <a:spcPts val="4400"/>
              </a:lnSpc>
              <a:defRPr sz="4000" b="0" i="0">
                <a:solidFill>
                  <a:schemeClr val="bg1"/>
                </a:solidFill>
                <a:latin typeface="Georgia" panose="02040502050405020303" pitchFamily="18" charset="0"/>
                <a:cs typeface="Oracle Sans" panose="020B0503020204020204" pitchFamily="34" charset="0"/>
              </a:defRPr>
            </a:lvl1pPr>
          </a:lstStyle>
          <a:p>
            <a:r>
              <a:rPr lang="en-US" dirty="0"/>
              <a:t>Title</a:t>
            </a:r>
          </a:p>
        </p:txBody>
      </p:sp>
      <p:sp>
        <p:nvSpPr>
          <p:cNvPr id="11" name="Text Placeholder 9">
            <a:extLst>
              <a:ext uri="{FF2B5EF4-FFF2-40B4-BE49-F238E27FC236}">
                <a16:creationId xmlns:a16="http://schemas.microsoft.com/office/drawing/2014/main" id="{1A53F502-4F77-504A-854D-BC0F007CDFF4}"/>
              </a:ext>
            </a:extLst>
          </p:cNvPr>
          <p:cNvSpPr>
            <a:spLocks noGrp="1"/>
          </p:cNvSpPr>
          <p:nvPr>
            <p:ph type="body" sz="quarter" idx="13" hasCustomPrompt="1"/>
          </p:nvPr>
        </p:nvSpPr>
        <p:spPr>
          <a:xfrm>
            <a:off x="767374" y="4928623"/>
            <a:ext cx="4272799"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bg1"/>
                </a:solidFill>
              </a:defRPr>
            </a:lvl1pPr>
            <a:lvl5pPr>
              <a:defRPr/>
            </a:lvl5pPr>
          </a:lstStyle>
          <a:p>
            <a:pPr marL="0" marR="0" lvl="0" indent="0" algn="l" defTabSz="914400" rtl="0" eaLnBrk="1" fontAlgn="auto" latinLnBrk="0" hangingPunct="1">
              <a:lnSpc>
                <a:spcPts val="2000"/>
              </a:lnSpc>
              <a:spcBef>
                <a:spcPts val="0"/>
              </a:spcBef>
              <a:spcAft>
                <a:spcPts val="0"/>
              </a:spcAft>
              <a:buClrTx/>
              <a:buSzTx/>
              <a:buFont typeface="+mj-lt"/>
              <a:buNone/>
              <a:tabLst/>
              <a:defRPr/>
            </a:pPr>
            <a:r>
              <a:rPr lang="en-US" dirty="0"/>
              <a:t>Presenter’s Title</a:t>
            </a:r>
            <a:br>
              <a:rPr lang="en-US" dirty="0"/>
            </a:br>
            <a:r>
              <a:rPr lang="en-US" dirty="0"/>
              <a:t>Organization</a:t>
            </a:r>
            <a:br>
              <a:rPr lang="en-US" dirty="0"/>
            </a:br>
            <a:r>
              <a:rPr lang="en-US" dirty="0"/>
              <a:t>Month 00, 2019</a:t>
            </a:r>
          </a:p>
        </p:txBody>
      </p:sp>
      <p:sp>
        <p:nvSpPr>
          <p:cNvPr id="13" name="Text Placeholder 9">
            <a:extLst>
              <a:ext uri="{FF2B5EF4-FFF2-40B4-BE49-F238E27FC236}">
                <a16:creationId xmlns:a16="http://schemas.microsoft.com/office/drawing/2014/main" id="{EABD774D-8226-324C-8273-AF36C51D4BF1}"/>
              </a:ext>
            </a:extLst>
          </p:cNvPr>
          <p:cNvSpPr>
            <a:spLocks noGrp="1"/>
          </p:cNvSpPr>
          <p:nvPr>
            <p:ph type="body" sz="quarter" idx="14" hasCustomPrompt="1"/>
          </p:nvPr>
        </p:nvSpPr>
        <p:spPr>
          <a:xfrm>
            <a:off x="767374" y="4648200"/>
            <a:ext cx="4909221" cy="363415"/>
          </a:xfrm>
        </p:spPr>
        <p:txBody>
          <a:bodyPr lIns="0" rIns="0">
            <a:normAutofit/>
          </a:bodyPr>
          <a:lstStyle>
            <a:lvl1pPr marL="0" indent="0">
              <a:lnSpc>
                <a:spcPts val="1400"/>
              </a:lnSpc>
              <a:buFont typeface="+mj-lt"/>
              <a:buNone/>
              <a:defRPr sz="1600" b="1" i="0">
                <a:solidFill>
                  <a:schemeClr val="bg1"/>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spTree>
    <p:extLst>
      <p:ext uri="{BB962C8B-B14F-4D97-AF65-F5344CB8AC3E}">
        <p14:creationId xmlns:p14="http://schemas.microsoft.com/office/powerpoint/2010/main" val="10156268"/>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840" userDrawn="1">
          <p15:clr>
            <a:srgbClr val="FBAE40"/>
          </p15:clr>
        </p15:guide>
        <p15:guide id="3" pos="480" userDrawn="1">
          <p15:clr>
            <a:srgbClr val="FBAE40"/>
          </p15:clr>
        </p15:guide>
        <p15:guide id="4" orient="horz" pos="2256" userDrawn="1">
          <p15:clr>
            <a:srgbClr val="FBAE40"/>
          </p15:clr>
        </p15:guide>
        <p15:guide id="5"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Java Section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BDD7CA-DBB0-EF46-91FD-B69BA5198608}"/>
              </a:ext>
            </a:extLst>
          </p:cNvPr>
          <p:cNvSpPr/>
          <p:nvPr userDrawn="1"/>
        </p:nvSpPr>
        <p:spPr>
          <a:xfrm>
            <a:off x="747748" y="703118"/>
            <a:ext cx="10673459" cy="5398744"/>
          </a:xfrm>
          <a:prstGeom prst="rect">
            <a:avLst/>
          </a:prstGeom>
          <a:solidFill>
            <a:schemeClr val="bg1"/>
          </a:solidFill>
          <a:ln>
            <a:noFill/>
          </a:ln>
          <a:effectLst>
            <a:outerShdw blurRad="762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dirty="0">
              <a:solidFill>
                <a:srgbClr val="4E5052"/>
              </a:solidFill>
              <a:latin typeface="Oracle Sans" panose="020B0503020204020204" pitchFamily="34" charset="0"/>
              <a:cs typeface="Oracle Sans" panose="020B0503020204020204" pitchFamily="34" charset="0"/>
            </a:endParaRPr>
          </a:p>
        </p:txBody>
      </p:sp>
      <p:sp>
        <p:nvSpPr>
          <p:cNvPr id="15" name="Footer Placeholder 14">
            <a:extLst>
              <a:ext uri="{FF2B5EF4-FFF2-40B4-BE49-F238E27FC236}">
                <a16:creationId xmlns:a16="http://schemas.microsoft.com/office/drawing/2014/main" id="{DF313665-9A71-E649-A37C-4E0A31BCEFEC}"/>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63115" y="1002482"/>
            <a:ext cx="7917089" cy="844095"/>
          </a:xfrm>
        </p:spPr>
        <p:txBody>
          <a:bodyPr vert="horz" lIns="0" tIns="45720" rIns="0" bIns="45720" rtlCol="0" anchor="b">
            <a:normAutofit/>
          </a:bodyPr>
          <a:lstStyle>
            <a:lvl1pPr>
              <a:defRPr lang="en-US" sz="1600" b="1" i="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163116" y="2288559"/>
            <a:ext cx="7938354" cy="3360372"/>
          </a:xfrm>
        </p:spPr>
        <p:txBody>
          <a:bodyPr lIns="0" rIns="0">
            <a:normAutofit/>
          </a:bodyPr>
          <a:lstStyle>
            <a:lvl1pPr marL="0" indent="0">
              <a:lnSpc>
                <a:spcPct val="100000"/>
              </a:lnSpc>
              <a:spcBef>
                <a:spcPts val="0"/>
              </a:spcBef>
              <a:buNone/>
              <a:defRPr lang="en-US" sz="3000" b="0" i="0" kern="1200" dirty="0" err="1" smtClean="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9" name="Picture 8">
            <a:extLst>
              <a:ext uri="{FF2B5EF4-FFF2-40B4-BE49-F238E27FC236}">
                <a16:creationId xmlns:a16="http://schemas.microsoft.com/office/drawing/2014/main" id="{189DF56B-34E2-8C4C-84EE-CCF0CC887A9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73802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Java Section Divider 2">
    <p:bg>
      <p:bgPr>
        <a:solidFill>
          <a:srgbClr val="F2911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4" name="Footer Placeholder 3">
            <a:extLst>
              <a:ext uri="{FF2B5EF4-FFF2-40B4-BE49-F238E27FC236}">
                <a16:creationId xmlns:a16="http://schemas.microsoft.com/office/drawing/2014/main" id="{3621648B-5B0A-C742-90E7-2A3DC105718B}"/>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7" name="Picture 6">
            <a:extLst>
              <a:ext uri="{FF2B5EF4-FFF2-40B4-BE49-F238E27FC236}">
                <a16:creationId xmlns:a16="http://schemas.microsoft.com/office/drawing/2014/main" id="{EA154544-D589-4549-BD26-6A6E6A8F0C3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1949" cy="264514"/>
          </a:xfrm>
          <a:prstGeom prst="rect">
            <a:avLst/>
          </a:prstGeom>
          <a:effectLst>
            <a:outerShdw blurRad="444500" dir="5400000" algn="t" rotWithShape="0">
              <a:prstClr val="black">
                <a:alpha val="25000"/>
              </a:prstClr>
            </a:outerShdw>
          </a:effectLst>
        </p:spPr>
      </p:pic>
    </p:spTree>
    <p:extLst>
      <p:ext uri="{BB962C8B-B14F-4D97-AF65-F5344CB8AC3E}">
        <p14:creationId xmlns:p14="http://schemas.microsoft.com/office/powerpoint/2010/main" val="407315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ava Large Bulleted List 1">
    <p:bg>
      <p:bgPr>
        <a:solidFill>
          <a:srgbClr val="0075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4" name="Footer Placeholder 3">
            <a:extLst>
              <a:ext uri="{FF2B5EF4-FFF2-40B4-BE49-F238E27FC236}">
                <a16:creationId xmlns:a16="http://schemas.microsoft.com/office/drawing/2014/main" id="{CBAAD4F8-9206-C547-B2D1-5B81C4DFA953}"/>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sp>
        <p:nvSpPr>
          <p:cNvPr id="7" name="Title 4">
            <a:extLst>
              <a:ext uri="{FF2B5EF4-FFF2-40B4-BE49-F238E27FC236}">
                <a16:creationId xmlns:a16="http://schemas.microsoft.com/office/drawing/2014/main" id="{69353794-EB08-B04B-8B03-E14B260A6F1E}"/>
              </a:ext>
            </a:extLst>
          </p:cNvPr>
          <p:cNvSpPr>
            <a:spLocks noGrp="1"/>
          </p:cNvSpPr>
          <p:nvPr>
            <p:ph type="title"/>
          </p:nvPr>
        </p:nvSpPr>
        <p:spPr>
          <a:xfrm>
            <a:off x="768096" y="365125"/>
            <a:ext cx="10515600" cy="1325563"/>
          </a:xfr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7151C38E-DCB5-064A-9CF7-6280F170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1972" cy="264515"/>
          </a:xfrm>
          <a:prstGeom prst="rect">
            <a:avLst/>
          </a:prstGeom>
          <a:effectLst>
            <a:outerShdw blurRad="444500" dir="5400000" algn="t" rotWithShape="0">
              <a:prstClr val="black">
                <a:alpha val="20000"/>
              </a:prstClr>
            </a:outerShdw>
          </a:effectLst>
        </p:spPr>
      </p:pic>
    </p:spTree>
    <p:extLst>
      <p:ext uri="{BB962C8B-B14F-4D97-AF65-F5344CB8AC3E}">
        <p14:creationId xmlns:p14="http://schemas.microsoft.com/office/powerpoint/2010/main" val="3358601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Java Large Bulleted List 2">
    <p:bg>
      <p:bgPr>
        <a:solidFill>
          <a:srgbClr val="0075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9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4" name="Footer Placeholder 3">
            <a:extLst>
              <a:ext uri="{FF2B5EF4-FFF2-40B4-BE49-F238E27FC236}">
                <a16:creationId xmlns:a16="http://schemas.microsoft.com/office/drawing/2014/main" id="{CBAAD4F8-9206-C547-B2D1-5B81C4DFA953}"/>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9" name="Picture 8">
            <a:extLst>
              <a:ext uri="{FF2B5EF4-FFF2-40B4-BE49-F238E27FC236}">
                <a16:creationId xmlns:a16="http://schemas.microsoft.com/office/drawing/2014/main" id="{5FF45843-AC95-C64A-9076-7F7B6378307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1949" cy="264514"/>
          </a:xfrm>
          <a:prstGeom prst="rect">
            <a:avLst/>
          </a:prstGeom>
          <a:effectLst>
            <a:outerShdw blurRad="762000" dir="5400000" algn="t" rotWithShape="0">
              <a:prstClr val="black">
                <a:alpha val="25000"/>
              </a:prstClr>
            </a:outerShdw>
          </a:effectLst>
        </p:spPr>
      </p:pic>
    </p:spTree>
    <p:extLst>
      <p:ext uri="{BB962C8B-B14F-4D97-AF65-F5344CB8AC3E}">
        <p14:creationId xmlns:p14="http://schemas.microsoft.com/office/powerpoint/2010/main" val="667641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ava 4-Step Flow">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solidFill>
                  <a:schemeClr val="tx1"/>
                </a:solidFill>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solidFill>
                  <a:schemeClr val="tx1"/>
                </a:solidFill>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solidFill>
                  <a:schemeClr val="tx1"/>
                </a:solidFill>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sp>
        <p:nvSpPr>
          <p:cNvPr id="4" name="Footer Placeholder 3">
            <a:extLst>
              <a:ext uri="{FF2B5EF4-FFF2-40B4-BE49-F238E27FC236}">
                <a16:creationId xmlns:a16="http://schemas.microsoft.com/office/drawing/2014/main" id="{BE457EB8-22DE-334D-96C0-3E9E911AAF41}"/>
              </a:ext>
            </a:extLst>
          </p:cNvPr>
          <p:cNvSpPr>
            <a:spLocks noGrp="1"/>
          </p:cNvSpPr>
          <p:nvPr>
            <p:ph type="ftr" sz="quarter" idx="17"/>
          </p:nvPr>
        </p:nvSpPr>
        <p:spPr/>
        <p:txBody>
          <a:bodyPr/>
          <a:lstStyle>
            <a:lvl1pPr>
              <a:defRPr>
                <a:solidFill>
                  <a:srgbClr val="4E5052"/>
                </a:solidFill>
              </a:defRPr>
            </a:lvl1pPr>
          </a:lstStyle>
          <a:p>
            <a:r>
              <a:rPr lang="en-US" dirty="0"/>
              <a:t>Copyright © 2019 Oracle and/or its affiliates.</a:t>
            </a:r>
          </a:p>
        </p:txBody>
      </p:sp>
      <p:sp>
        <p:nvSpPr>
          <p:cNvPr id="5" name="Title 4">
            <a:extLst>
              <a:ext uri="{FF2B5EF4-FFF2-40B4-BE49-F238E27FC236}">
                <a16:creationId xmlns:a16="http://schemas.microsoft.com/office/drawing/2014/main" id="{0E294395-9CDC-7040-99F8-F3B2DEEA705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7" name="Text Placeholder 12">
            <a:extLst>
              <a:ext uri="{FF2B5EF4-FFF2-40B4-BE49-F238E27FC236}">
                <a16:creationId xmlns:a16="http://schemas.microsoft.com/office/drawing/2014/main" id="{90812812-AEC9-804B-A453-F4D6EFA1F168}"/>
              </a:ext>
            </a:extLst>
          </p:cNvPr>
          <p:cNvSpPr>
            <a:spLocks noGrp="1"/>
          </p:cNvSpPr>
          <p:nvPr>
            <p:ph type="body" sz="quarter" idx="18" hasCustomPrompt="1"/>
          </p:nvPr>
        </p:nvSpPr>
        <p:spPr>
          <a:xfrm>
            <a:off x="766460" y="2716679"/>
            <a:ext cx="2340078" cy="262438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a:t>
            </a:r>
            <a:r>
              <a:rPr lang="en-US" dirty="0"/>
              <a:t> </a:t>
            </a:r>
            <a:r>
              <a:rPr lang="en-US" dirty="0" err="1"/>
              <a:t>eturiscing</a:t>
            </a:r>
            <a:r>
              <a:rPr lang="en-US" dirty="0"/>
              <a:t> </a:t>
            </a:r>
            <a:r>
              <a:rPr lang="en-US" dirty="0" err="1"/>
              <a:t>elit</a:t>
            </a:r>
            <a:r>
              <a:rPr lang="en-US" dirty="0"/>
              <a:t>. </a:t>
            </a:r>
          </a:p>
          <a:p>
            <a:pPr lvl="0"/>
            <a:endParaRPr lang="en-US" dirty="0"/>
          </a:p>
        </p:txBody>
      </p:sp>
      <p:sp>
        <p:nvSpPr>
          <p:cNvPr id="19" name="Text Placeholder 12">
            <a:extLst>
              <a:ext uri="{FF2B5EF4-FFF2-40B4-BE49-F238E27FC236}">
                <a16:creationId xmlns:a16="http://schemas.microsoft.com/office/drawing/2014/main" id="{3C34B444-413B-A845-B528-B9B54C36C166}"/>
              </a:ext>
            </a:extLst>
          </p:cNvPr>
          <p:cNvSpPr>
            <a:spLocks noGrp="1"/>
          </p:cNvSpPr>
          <p:nvPr>
            <p:ph type="body" sz="quarter" idx="19" hasCustomPrompt="1"/>
          </p:nvPr>
        </p:nvSpPr>
        <p:spPr>
          <a:xfrm>
            <a:off x="3537946" y="2716679"/>
            <a:ext cx="2340078" cy="2594107"/>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Lorem ipsum dolor sit </a:t>
            </a:r>
            <a:r>
              <a:rPr lang="en-US" dirty="0" err="1"/>
              <a:t>amet</a:t>
            </a:r>
            <a:r>
              <a:rPr lang="en-US" dirty="0"/>
              <a:t>, </a:t>
            </a:r>
            <a:r>
              <a:rPr lang="en-US" dirty="0" err="1"/>
              <a:t>consect</a:t>
            </a:r>
            <a:r>
              <a:rPr lang="en-US" dirty="0"/>
              <a:t> </a:t>
            </a:r>
            <a:r>
              <a:rPr lang="en-US" dirty="0" err="1"/>
              <a:t>eturiscing</a:t>
            </a:r>
            <a:r>
              <a:rPr lang="en-US" dirty="0"/>
              <a:t> </a:t>
            </a:r>
            <a:r>
              <a:rPr lang="en-US" dirty="0" err="1"/>
              <a:t>elit</a:t>
            </a:r>
            <a:r>
              <a:rPr lang="en-US" dirty="0"/>
              <a:t>. </a:t>
            </a:r>
          </a:p>
          <a:p>
            <a:pPr lvl="0"/>
            <a:endParaRPr lang="en-US" dirty="0"/>
          </a:p>
        </p:txBody>
      </p:sp>
      <p:sp>
        <p:nvSpPr>
          <p:cNvPr id="23" name="Text Placeholder 12">
            <a:extLst>
              <a:ext uri="{FF2B5EF4-FFF2-40B4-BE49-F238E27FC236}">
                <a16:creationId xmlns:a16="http://schemas.microsoft.com/office/drawing/2014/main" id="{58BA8066-DF08-4840-B828-879FBA750B74}"/>
              </a:ext>
            </a:extLst>
          </p:cNvPr>
          <p:cNvSpPr>
            <a:spLocks noGrp="1"/>
          </p:cNvSpPr>
          <p:nvPr>
            <p:ph type="body" sz="quarter" idx="20" hasCustomPrompt="1"/>
          </p:nvPr>
        </p:nvSpPr>
        <p:spPr>
          <a:xfrm>
            <a:off x="6317139" y="2716679"/>
            <a:ext cx="2340078" cy="2588051"/>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Lorem ipsum dolor sit </a:t>
            </a:r>
            <a:r>
              <a:rPr lang="en-US" dirty="0" err="1"/>
              <a:t>amet</a:t>
            </a:r>
            <a:r>
              <a:rPr lang="en-US" dirty="0"/>
              <a:t>, </a:t>
            </a:r>
            <a:r>
              <a:rPr lang="en-US" dirty="0" err="1"/>
              <a:t>consect</a:t>
            </a:r>
            <a:r>
              <a:rPr lang="en-US" dirty="0"/>
              <a:t> </a:t>
            </a:r>
            <a:r>
              <a:rPr lang="en-US" dirty="0" err="1"/>
              <a:t>eturiscing</a:t>
            </a:r>
            <a:r>
              <a:rPr lang="en-US" dirty="0"/>
              <a:t> </a:t>
            </a:r>
            <a:r>
              <a:rPr lang="en-US" dirty="0" err="1"/>
              <a:t>elit</a:t>
            </a:r>
            <a:r>
              <a:rPr lang="en-US" dirty="0"/>
              <a:t>. </a:t>
            </a:r>
          </a:p>
          <a:p>
            <a:pPr lvl="0"/>
            <a:endParaRPr lang="en-US" dirty="0"/>
          </a:p>
        </p:txBody>
      </p:sp>
      <p:sp>
        <p:nvSpPr>
          <p:cNvPr id="27" name="Text Placeholder 12">
            <a:extLst>
              <a:ext uri="{FF2B5EF4-FFF2-40B4-BE49-F238E27FC236}">
                <a16:creationId xmlns:a16="http://schemas.microsoft.com/office/drawing/2014/main" id="{43EFF8B2-35F4-D54A-9BBB-692A5EA0D3B7}"/>
              </a:ext>
            </a:extLst>
          </p:cNvPr>
          <p:cNvSpPr>
            <a:spLocks noGrp="1"/>
          </p:cNvSpPr>
          <p:nvPr>
            <p:ph type="body" sz="quarter" idx="21" hasCustomPrompt="1"/>
          </p:nvPr>
        </p:nvSpPr>
        <p:spPr>
          <a:xfrm>
            <a:off x="9096332" y="2716680"/>
            <a:ext cx="2340078" cy="2575940"/>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Lorem ipsum dolor sit </a:t>
            </a:r>
            <a:r>
              <a:rPr lang="en-US" dirty="0" err="1"/>
              <a:t>amet</a:t>
            </a:r>
            <a:r>
              <a:rPr lang="en-US" dirty="0"/>
              <a:t>, </a:t>
            </a:r>
            <a:r>
              <a:rPr lang="en-US" dirty="0" err="1"/>
              <a:t>consect</a:t>
            </a:r>
            <a:r>
              <a:rPr lang="en-US" dirty="0"/>
              <a:t> </a:t>
            </a:r>
            <a:r>
              <a:rPr lang="en-US" dirty="0" err="1"/>
              <a:t>eturiscing</a:t>
            </a:r>
            <a:r>
              <a:rPr lang="en-US" dirty="0"/>
              <a:t> </a:t>
            </a:r>
            <a:r>
              <a:rPr lang="en-US" dirty="0" err="1"/>
              <a:t>elit</a:t>
            </a:r>
            <a:r>
              <a:rPr lang="en-US" dirty="0"/>
              <a:t>. </a:t>
            </a:r>
          </a:p>
          <a:p>
            <a:pPr lvl="0"/>
            <a:endParaRPr lang="en-US" dirty="0"/>
          </a:p>
        </p:txBody>
      </p:sp>
      <p:pic>
        <p:nvPicPr>
          <p:cNvPr id="22" name="Picture 21">
            <a:extLst>
              <a:ext uri="{FF2B5EF4-FFF2-40B4-BE49-F238E27FC236}">
                <a16:creationId xmlns:a16="http://schemas.microsoft.com/office/drawing/2014/main" id="{EA7283AB-A86C-6D43-8A62-FCE2AA9624B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2000" cy="264515"/>
          </a:xfrm>
          <a:prstGeom prst="rect">
            <a:avLst/>
          </a:prstGeom>
          <a:effectLst>
            <a:outerShdw blurRad="762000" dir="5400000" algn="t" rotWithShape="0">
              <a:prstClr val="black">
                <a:alpha val="25000"/>
              </a:prstClr>
            </a:outerShdw>
          </a:effectLst>
        </p:spPr>
      </p:pic>
      <p:pic>
        <p:nvPicPr>
          <p:cNvPr id="18" name="Picture 17" descr="A picture containing food, light, drawing&#10;&#10;Description automatically generated">
            <a:extLst>
              <a:ext uri="{FF2B5EF4-FFF2-40B4-BE49-F238E27FC236}">
                <a16:creationId xmlns:a16="http://schemas.microsoft.com/office/drawing/2014/main" id="{C70306B2-3675-8E4A-B2CE-AF08183AC8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1879434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Java 3 Step Flow">
    <p:bg>
      <p:bgPr>
        <a:solidFill>
          <a:srgbClr val="F2911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solidFill>
                <a:latin typeface="Oracle Sans Light" panose="020B0403020204020204" pitchFamily="34" charset="0"/>
                <a:ea typeface="+mn-ea"/>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3"/>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3"/>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3"/>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a16="http://schemas.microsoft.com/office/drawing/2014/main" id="{B7847798-615C-CB47-A6E3-A955C97EADAB}"/>
              </a:ext>
            </a:extLst>
          </p:cNvPr>
          <p:cNvSpPr>
            <a:spLocks noGrp="1"/>
          </p:cNvSpPr>
          <p:nvPr>
            <p:ph type="ftr" sz="quarter" idx="18"/>
          </p:nvPr>
        </p:nvSpPr>
        <p:spPr/>
        <p:txBody>
          <a:bodyPr/>
          <a:lstStyle>
            <a:lvl1pPr>
              <a:defRPr>
                <a:solidFill>
                  <a:schemeClr val="bg1"/>
                </a:solidFill>
              </a:defRPr>
            </a:lvl1pPr>
          </a:lstStyle>
          <a:p>
            <a:r>
              <a:rPr lang="en-US" dirty="0"/>
              <a:t>Copyright © 2019 Oracle and/or its affiliates.</a:t>
            </a:r>
          </a:p>
        </p:txBody>
      </p:sp>
      <p:sp>
        <p:nvSpPr>
          <p:cNvPr id="17" name="Title 4">
            <a:extLst>
              <a:ext uri="{FF2B5EF4-FFF2-40B4-BE49-F238E27FC236}">
                <a16:creationId xmlns:a16="http://schemas.microsoft.com/office/drawing/2014/main" id="{A25FA80F-B7A2-A747-A52C-9EB87016565D}"/>
              </a:ext>
            </a:extLst>
          </p:cNvPr>
          <p:cNvSpPr>
            <a:spLocks noGrp="1"/>
          </p:cNvSpPr>
          <p:nvPr>
            <p:ph type="title"/>
          </p:nvPr>
        </p:nvSpPr>
        <p:spPr>
          <a:xfrm>
            <a:off x="768096" y="365125"/>
            <a:ext cx="10515600" cy="1325563"/>
          </a:xfrm>
        </p:spPr>
        <p:txBody>
          <a:bodyPr/>
          <a:lstStyle>
            <a:lvl1pPr>
              <a:defRPr>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2E79CA77-CADA-0148-8077-4D3DDA83968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1949" cy="264515"/>
          </a:xfrm>
          <a:prstGeom prst="rect">
            <a:avLst/>
          </a:prstGeom>
          <a:effectLst>
            <a:outerShdw blurRad="762000" dir="5400000" algn="t" rotWithShape="0">
              <a:prstClr val="black">
                <a:alpha val="25000"/>
              </a:prstClr>
            </a:outerShdw>
          </a:effectLst>
        </p:spPr>
      </p:pic>
    </p:spTree>
    <p:extLst>
      <p:ext uri="{BB962C8B-B14F-4D97-AF65-F5344CB8AC3E}">
        <p14:creationId xmlns:p14="http://schemas.microsoft.com/office/powerpoint/2010/main" val="3668197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Java 3 Step Flow 02">
    <p:bg>
      <p:bgPr>
        <a:solidFill>
          <a:srgbClr val="F2911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solidFill>
                <a:latin typeface="Oracle Sans Light" panose="020B0403020204020204" pitchFamily="34" charset="0"/>
                <a:ea typeface="+mn-ea"/>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FD4B5BB-5FDA-7E4F-B1F7-9B4659ED99DC}"/>
              </a:ext>
            </a:extLst>
          </p:cNvPr>
          <p:cNvSpPr>
            <a:spLocks noGrp="1"/>
          </p:cNvSpPr>
          <p:nvPr>
            <p:ph type="ftr" sz="quarter" idx="15"/>
          </p:nvPr>
        </p:nvSpPr>
        <p:spPr/>
        <p:txBody>
          <a:bodyPr/>
          <a:lstStyle>
            <a:lvl1pPr>
              <a:defRPr>
                <a:solidFill>
                  <a:schemeClr val="bg1"/>
                </a:solidFill>
              </a:defRPr>
            </a:lvl1pPr>
          </a:lstStyle>
          <a:p>
            <a:r>
              <a:rPr lang="en-US" dirty="0"/>
              <a:t>Copyright © 2019 Oracle and/or its affiliates.</a:t>
            </a:r>
          </a:p>
        </p:txBody>
      </p:sp>
      <p:pic>
        <p:nvPicPr>
          <p:cNvPr id="11" name="Picture 10">
            <a:extLst>
              <a:ext uri="{FF2B5EF4-FFF2-40B4-BE49-F238E27FC236}">
                <a16:creationId xmlns:a16="http://schemas.microsoft.com/office/drawing/2014/main" id="{F8F84D9D-E009-784F-8EF6-5F0B1D74D4C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3954"/>
            <a:ext cx="12191949" cy="256607"/>
          </a:xfrm>
          <a:prstGeom prst="rect">
            <a:avLst/>
          </a:prstGeom>
          <a:effectLst>
            <a:outerShdw blurRad="762000" dir="5400000" algn="t" rotWithShape="0">
              <a:prstClr val="black">
                <a:alpha val="25000"/>
              </a:prstClr>
            </a:outerShdw>
          </a:effectLst>
        </p:spPr>
      </p:pic>
    </p:spTree>
    <p:extLst>
      <p:ext uri="{BB962C8B-B14F-4D97-AF65-F5344CB8AC3E}">
        <p14:creationId xmlns:p14="http://schemas.microsoft.com/office/powerpoint/2010/main" val="4143963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Java 4 Highligh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b="1" i="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tx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tx1"/>
                </a:solidFill>
                <a:latin typeface="Oracle Sans Light" panose="020B0403020204020204" pitchFamily="34" charset="0"/>
                <a:cs typeface="Oracle Sans Light" panose="020B0403020204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tx1"/>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a16="http://schemas.microsoft.com/office/drawing/2014/main" id="{A20F7D78-392E-384F-9852-B2790DD6FDE7}"/>
              </a:ext>
            </a:extLst>
          </p:cNvPr>
          <p:cNvSpPr>
            <a:spLocks noGrp="1"/>
          </p:cNvSpPr>
          <p:nvPr>
            <p:ph type="ftr" sz="quarter" idx="16"/>
          </p:nvPr>
        </p:nvSpPr>
        <p:spPr/>
        <p:txBody>
          <a:bodyPr/>
          <a:lstStyle>
            <a:lvl1pPr>
              <a:defRPr>
                <a:solidFill>
                  <a:srgbClr val="4E5052"/>
                </a:solidFill>
              </a:defRPr>
            </a:lvl1pPr>
          </a:lstStyle>
          <a:p>
            <a:r>
              <a:rPr lang="en-US" dirty="0"/>
              <a:t>Copyright © 2019 Oracle and/or its affiliates.</a:t>
            </a:r>
          </a:p>
        </p:txBody>
      </p:sp>
      <p:pic>
        <p:nvPicPr>
          <p:cNvPr id="19" name="Picture 18">
            <a:extLst>
              <a:ext uri="{FF2B5EF4-FFF2-40B4-BE49-F238E27FC236}">
                <a16:creationId xmlns:a16="http://schemas.microsoft.com/office/drawing/2014/main" id="{FD0AD4F9-A2A3-5841-931E-EEAA374D698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1949" cy="264515"/>
          </a:xfrm>
          <a:prstGeom prst="rect">
            <a:avLst/>
          </a:prstGeom>
          <a:effectLst>
            <a:outerShdw blurRad="762000" dir="5400000" algn="t" rotWithShape="0">
              <a:prstClr val="black">
                <a:alpha val="25000"/>
              </a:prstClr>
            </a:outerShdw>
          </a:effectLst>
        </p:spPr>
      </p:pic>
      <p:pic>
        <p:nvPicPr>
          <p:cNvPr id="14" name="Picture 13" descr="A picture containing food, light, drawing&#10;&#10;Description automatically generated">
            <a:extLst>
              <a:ext uri="{FF2B5EF4-FFF2-40B4-BE49-F238E27FC236}">
                <a16:creationId xmlns:a16="http://schemas.microsoft.com/office/drawing/2014/main" id="{541A31D2-E5B1-994C-8D16-2BB429830E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33987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Java Section 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923467"/>
            <a:ext cx="4951768"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4" name="Footer Placeholder 3">
            <a:extLst>
              <a:ext uri="{FF2B5EF4-FFF2-40B4-BE49-F238E27FC236}">
                <a16:creationId xmlns:a16="http://schemas.microsoft.com/office/drawing/2014/main" id="{297CEDDF-8AA1-9B4F-92EB-BE9C5E9238AC}"/>
              </a:ext>
            </a:extLst>
          </p:cNvPr>
          <p:cNvSpPr>
            <a:spLocks noGrp="1"/>
          </p:cNvSpPr>
          <p:nvPr>
            <p:ph type="ftr" sz="quarter" idx="10"/>
          </p:nvPr>
        </p:nvSpPr>
        <p:spPr>
          <a:xfrm>
            <a:off x="768096" y="6514977"/>
            <a:ext cx="7660010" cy="365125"/>
          </a:xfrm>
        </p:spPr>
        <p:txBody>
          <a:bodyPr/>
          <a:lstStyle>
            <a:lvl1pPr>
              <a:defRPr>
                <a:solidFill>
                  <a:schemeClr val="bg1"/>
                </a:solidFill>
              </a:defRPr>
            </a:lvl1pPr>
          </a:lstStyle>
          <a:p>
            <a:r>
              <a:rPr lang="en-US" dirty="0"/>
              <a:t>Copyright © 2019 Oracle and/or its affiliates.</a:t>
            </a:r>
          </a:p>
        </p:txBody>
      </p:sp>
      <p:pic>
        <p:nvPicPr>
          <p:cNvPr id="11" name="Picture 10">
            <a:extLst>
              <a:ext uri="{FF2B5EF4-FFF2-40B4-BE49-F238E27FC236}">
                <a16:creationId xmlns:a16="http://schemas.microsoft.com/office/drawing/2014/main" id="{6AA8BA2B-3DE0-AB4B-AEC4-7D181C843B5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6" name="Text Placeholder 2">
            <a:extLst>
              <a:ext uri="{FF2B5EF4-FFF2-40B4-BE49-F238E27FC236}">
                <a16:creationId xmlns:a16="http://schemas.microsoft.com/office/drawing/2014/main" id="{5BBAEEE3-18A5-8948-9260-53F4B9B07138}"/>
              </a:ext>
            </a:extLst>
          </p:cNvPr>
          <p:cNvSpPr>
            <a:spLocks noGrp="1"/>
          </p:cNvSpPr>
          <p:nvPr>
            <p:ph type="body" idx="1" hasCustomPrompt="1"/>
          </p:nvPr>
        </p:nvSpPr>
        <p:spPr>
          <a:xfrm>
            <a:off x="768096" y="3438057"/>
            <a:ext cx="4951769" cy="2336749"/>
          </a:xfrm>
        </p:spPr>
        <p:txBody>
          <a:bodyPr lIns="0" rIns="0">
            <a:normAutofit/>
          </a:bodyPr>
          <a:lstStyle>
            <a:lvl1pPr marL="0" indent="0">
              <a:lnSpc>
                <a:spcPct val="100000"/>
              </a:lnSpc>
              <a:spcBef>
                <a:spcPts val="0"/>
              </a:spcBef>
              <a:buNone/>
              <a:defRPr sz="30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Tree>
    <p:extLst>
      <p:ext uri="{BB962C8B-B14F-4D97-AF65-F5344CB8AC3E}">
        <p14:creationId xmlns:p14="http://schemas.microsoft.com/office/powerpoint/2010/main" val="17984262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056" userDrawn="1">
          <p15:clr>
            <a:srgbClr val="FBAE40"/>
          </p15:clr>
        </p15:guide>
        <p15:guide id="4" orient="horz" pos="624" userDrawn="1">
          <p15:clr>
            <a:srgbClr val="FBAE40"/>
          </p15:clr>
        </p15:guide>
        <p15:guide id="5" pos="412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Java 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438057"/>
            <a:ext cx="4951769" cy="2336749"/>
          </a:xfrm>
        </p:spPr>
        <p:txBody>
          <a:bodyPr lIns="0" rIns="0">
            <a:normAutofit/>
          </a:bodyPr>
          <a:lstStyle>
            <a:lvl1pPr marL="0" indent="0">
              <a:lnSpc>
                <a:spcPct val="100000"/>
              </a:lnSpc>
              <a:spcBef>
                <a:spcPts val="0"/>
              </a:spcBef>
              <a:buNone/>
              <a:defRPr sz="30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297CEDDF-8AA1-9B4F-92EB-BE9C5E9238AC}"/>
              </a:ext>
            </a:extLst>
          </p:cNvPr>
          <p:cNvSpPr>
            <a:spLocks noGrp="1"/>
          </p:cNvSpPr>
          <p:nvPr>
            <p:ph type="ftr" sz="quarter" idx="10"/>
          </p:nvPr>
        </p:nvSpPr>
        <p:spPr>
          <a:xfrm>
            <a:off x="768096" y="6514977"/>
            <a:ext cx="7660010" cy="365125"/>
          </a:xfrm>
        </p:spPr>
        <p:txBody>
          <a:bodyPr/>
          <a:lstStyle>
            <a:lvl1pPr>
              <a:defRPr>
                <a:solidFill>
                  <a:schemeClr val="bg1"/>
                </a:solidFill>
              </a:defRPr>
            </a:lvl1pPr>
          </a:lstStyle>
          <a:p>
            <a:r>
              <a:rPr lang="en-US" dirty="0"/>
              <a:t>Copyright © 2019 Oracle and/or its affiliates.</a:t>
            </a:r>
          </a:p>
        </p:txBody>
      </p:sp>
      <p:pic>
        <p:nvPicPr>
          <p:cNvPr id="11" name="Picture 10">
            <a:extLst>
              <a:ext uri="{FF2B5EF4-FFF2-40B4-BE49-F238E27FC236}">
                <a16:creationId xmlns:a16="http://schemas.microsoft.com/office/drawing/2014/main" id="{6AA8BA2B-3DE0-AB4B-AEC4-7D181C843B5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6" name="Title 4">
            <a:extLst>
              <a:ext uri="{FF2B5EF4-FFF2-40B4-BE49-F238E27FC236}">
                <a16:creationId xmlns:a16="http://schemas.microsoft.com/office/drawing/2014/main" id="{A3FF30AE-79BA-4E41-98C7-E9AABEA62674}"/>
              </a:ext>
            </a:extLst>
          </p:cNvPr>
          <p:cNvSpPr>
            <a:spLocks noGrp="1"/>
          </p:cNvSpPr>
          <p:nvPr>
            <p:ph type="title"/>
          </p:nvPr>
        </p:nvSpPr>
        <p:spPr>
          <a:xfrm>
            <a:off x="768096" y="1677389"/>
            <a:ext cx="4826876" cy="13255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888260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056">
          <p15:clr>
            <a:srgbClr val="FBAE40"/>
          </p15:clr>
        </p15:guide>
        <p15:guide id="4" orient="horz" pos="624">
          <p15:clr>
            <a:srgbClr val="FBAE40"/>
          </p15:clr>
        </p15:guide>
        <p15:guide id="5" pos="41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av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solidFill>
                  <a:schemeClr val="bg1"/>
                </a:solidFill>
              </a:defRPr>
            </a:lvl1pPr>
          </a:lstStyle>
          <a:p>
            <a:r>
              <a:rPr lang="en-US" dirty="0"/>
              <a:t>Copyright © 2019 Oracle and/or its affiliates.</a:t>
            </a:r>
          </a:p>
        </p:txBody>
      </p:sp>
      <p:sp>
        <p:nvSpPr>
          <p:cNvPr id="9" name="Title 1">
            <a:extLst>
              <a:ext uri="{FF2B5EF4-FFF2-40B4-BE49-F238E27FC236}">
                <a16:creationId xmlns:a16="http://schemas.microsoft.com/office/drawing/2014/main" id="{65E201EE-5B51-EE4C-ABBF-7E11C0DA0420}"/>
              </a:ext>
            </a:extLst>
          </p:cNvPr>
          <p:cNvSpPr>
            <a:spLocks noGrp="1"/>
          </p:cNvSpPr>
          <p:nvPr>
            <p:ph type="ctrTitle" hasCustomPrompt="1"/>
          </p:nvPr>
        </p:nvSpPr>
        <p:spPr>
          <a:xfrm>
            <a:off x="767374" y="2610195"/>
            <a:ext cx="6706446" cy="1440729"/>
          </a:xfrm>
        </p:spPr>
        <p:txBody>
          <a:bodyPr anchor="b">
            <a:normAutofit/>
          </a:bodyPr>
          <a:lstStyle>
            <a:lvl1pPr algn="l">
              <a:lnSpc>
                <a:spcPts val="4400"/>
              </a:lnSpc>
              <a:defRPr sz="4000" b="0" i="0">
                <a:solidFill>
                  <a:schemeClr val="bg1"/>
                </a:solidFill>
                <a:latin typeface="Georgia" panose="02040502050405020303" pitchFamily="18" charset="0"/>
                <a:cs typeface="Oracle Sans" panose="020B0503020204020204" pitchFamily="34" charset="0"/>
              </a:defRPr>
            </a:lvl1pPr>
          </a:lstStyle>
          <a:p>
            <a:r>
              <a:rPr lang="en-US" dirty="0"/>
              <a:t>Java 2019</a:t>
            </a:r>
            <a:br>
              <a:rPr lang="en-US" dirty="0"/>
            </a:br>
            <a:r>
              <a:rPr lang="en-US" dirty="0"/>
              <a:t>Branded Title Slide</a:t>
            </a:r>
          </a:p>
        </p:txBody>
      </p:sp>
      <p:sp>
        <p:nvSpPr>
          <p:cNvPr id="10" name="Text Placeholder 9">
            <a:extLst>
              <a:ext uri="{FF2B5EF4-FFF2-40B4-BE49-F238E27FC236}">
                <a16:creationId xmlns:a16="http://schemas.microsoft.com/office/drawing/2014/main" id="{12268551-45B8-5B42-ADE2-122DCCFF6FC0}"/>
              </a:ext>
            </a:extLst>
          </p:cNvPr>
          <p:cNvSpPr>
            <a:spLocks noGrp="1"/>
          </p:cNvSpPr>
          <p:nvPr>
            <p:ph type="body" sz="quarter" idx="13" hasCustomPrompt="1"/>
          </p:nvPr>
        </p:nvSpPr>
        <p:spPr>
          <a:xfrm>
            <a:off x="767374" y="4928623"/>
            <a:ext cx="4455679"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tx2">
                    <a:lumMod val="20000"/>
                    <a:lumOff val="80000"/>
                  </a:schemeClr>
                </a:solidFill>
              </a:defRPr>
            </a:lvl1pPr>
            <a:lvl5pPr>
              <a:defRPr/>
            </a:lvl5pPr>
          </a:lstStyle>
          <a:p>
            <a:pPr lvl="0"/>
            <a:r>
              <a:rPr lang="en-US" dirty="0"/>
              <a:t>Presenter’s Title</a:t>
            </a:r>
            <a:br>
              <a:rPr lang="en-US" dirty="0"/>
            </a:br>
            <a:r>
              <a:rPr lang="en-US" dirty="0"/>
              <a:t>Organization</a:t>
            </a:r>
            <a:br>
              <a:rPr lang="en-US" dirty="0"/>
            </a:br>
            <a:r>
              <a:rPr lang="en-US" dirty="0"/>
              <a:t>Month 00, 2019</a:t>
            </a:r>
          </a:p>
        </p:txBody>
      </p:sp>
      <p:sp>
        <p:nvSpPr>
          <p:cNvPr id="11" name="Text Placeholder 9">
            <a:extLst>
              <a:ext uri="{FF2B5EF4-FFF2-40B4-BE49-F238E27FC236}">
                <a16:creationId xmlns:a16="http://schemas.microsoft.com/office/drawing/2014/main" id="{E90A7D30-BC94-5345-ACEE-1FFF77F5F557}"/>
              </a:ext>
            </a:extLst>
          </p:cNvPr>
          <p:cNvSpPr>
            <a:spLocks noGrp="1"/>
          </p:cNvSpPr>
          <p:nvPr>
            <p:ph type="body" sz="quarter" idx="14" hasCustomPrompt="1"/>
          </p:nvPr>
        </p:nvSpPr>
        <p:spPr>
          <a:xfrm>
            <a:off x="767374" y="4648200"/>
            <a:ext cx="5328626" cy="363415"/>
          </a:xfrm>
        </p:spPr>
        <p:txBody>
          <a:bodyPr lIns="0" rIns="0">
            <a:normAutofit/>
          </a:bodyPr>
          <a:lstStyle>
            <a:lvl1pPr marL="0" indent="0">
              <a:lnSpc>
                <a:spcPts val="1400"/>
              </a:lnSpc>
              <a:buFont typeface="+mj-lt"/>
              <a:buNone/>
              <a:defRPr sz="1600" b="1" i="0">
                <a:solidFill>
                  <a:schemeClr val="tx2">
                    <a:lumMod val="20000"/>
                    <a:lumOff val="80000"/>
                  </a:schemeClr>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spTree>
    <p:extLst>
      <p:ext uri="{BB962C8B-B14F-4D97-AF65-F5344CB8AC3E}">
        <p14:creationId xmlns:p14="http://schemas.microsoft.com/office/powerpoint/2010/main" val="3970338741"/>
      </p:ext>
    </p:extLst>
  </p:cSld>
  <p:clrMapOvr>
    <a:masterClrMapping/>
  </p:clrMapOvr>
  <p:extLst>
    <p:ext uri="{DCECCB84-F9BA-43D5-87BE-67443E8EF086}">
      <p15:sldGuideLst xmlns:p15="http://schemas.microsoft.com/office/powerpoint/2012/main">
        <p15:guide id="1" orient="horz" pos="1032">
          <p15:clr>
            <a:srgbClr val="FBAE40"/>
          </p15:clr>
        </p15:guide>
        <p15:guide id="2" pos="3840">
          <p15:clr>
            <a:srgbClr val="FBAE40"/>
          </p15:clr>
        </p15:guide>
        <p15:guide id="3" pos="480">
          <p15:clr>
            <a:srgbClr val="FBAE40"/>
          </p15:clr>
        </p15:guide>
        <p15:guide id="4" orient="horz" pos="2256">
          <p15:clr>
            <a:srgbClr val="FBAE40"/>
          </p15:clr>
        </p15:guide>
        <p15:guide id="5"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Java Graph 01">
    <p:bg>
      <p:bgPr>
        <a:solidFill>
          <a:srgbClr val="F2911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07991C-D4BA-D541-ADB4-E98BDB16FA2C}"/>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l="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3834B441-6643-5446-8207-38B53A608BF7}"/>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9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8E9234A1-A815-1641-8A1D-A445716D4985}"/>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12" name="Picture 11">
            <a:extLst>
              <a:ext uri="{FF2B5EF4-FFF2-40B4-BE49-F238E27FC236}">
                <a16:creationId xmlns:a16="http://schemas.microsoft.com/office/drawing/2014/main" id="{BB1E4D3F-84CD-634F-B459-844050D8479B}"/>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39480154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Java Graph 02">
    <p:bg>
      <p:bgPr>
        <a:solidFill>
          <a:srgbClr val="0075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9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5"/>
                </a:solidFill>
                <a:latin typeface="Georgia" panose="02040502050405020303" pitchFamily="18" charset="0"/>
              </a:defRPr>
            </a:lvl1pPr>
          </a:lstStyle>
          <a:p>
            <a:pPr lvl="0"/>
            <a:r>
              <a:rPr lang="en-US" dirty="0"/>
              <a:t>1</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5"/>
                </a:solidFill>
                <a:latin typeface="Georgia" panose="02040502050405020303" pitchFamily="18" charset="0"/>
              </a:defRPr>
            </a:lvl1pPr>
          </a:lstStyle>
          <a:p>
            <a:pPr lvl="0"/>
            <a:r>
              <a:rPr lang="en-US" dirty="0"/>
              <a:t>2</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5"/>
                </a:solidFill>
                <a:latin typeface="Georgia" panose="02040502050405020303" pitchFamily="18" charset="0"/>
              </a:defRPr>
            </a:lvl1pPr>
          </a:lstStyle>
          <a:p>
            <a:pPr lvl="0"/>
            <a:r>
              <a:rPr lang="en-US" dirty="0"/>
              <a:t>3</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9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9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769031B1-2238-1F47-9282-B1C80EC98DE2}"/>
              </a:ext>
            </a:extLst>
          </p:cNvPr>
          <p:cNvSpPr>
            <a:spLocks noGrp="1"/>
          </p:cNvSpPr>
          <p:nvPr>
            <p:ph type="ftr" sz="quarter" idx="15"/>
          </p:nvPr>
        </p:nvSpPr>
        <p:spPr/>
        <p:txBody>
          <a:bodyPr/>
          <a:lstStyle>
            <a:lvl1pPr>
              <a:defRPr>
                <a:solidFill>
                  <a:schemeClr val="bg1"/>
                </a:solidFill>
              </a:defRPr>
            </a:lvl1pPr>
          </a:lstStyle>
          <a:p>
            <a:r>
              <a:rPr lang="en-US" dirty="0"/>
              <a:t>Copyright © 2019 Oracle and/or its affiliates.</a:t>
            </a:r>
          </a:p>
        </p:txBody>
      </p:sp>
      <p:pic>
        <p:nvPicPr>
          <p:cNvPr id="15" name="Picture 14">
            <a:extLst>
              <a:ext uri="{FF2B5EF4-FFF2-40B4-BE49-F238E27FC236}">
                <a16:creationId xmlns:a16="http://schemas.microsoft.com/office/drawing/2014/main" id="{015DD344-0C80-3342-B96F-9792C7B14C4C}"/>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l="50000"/>
          <a:stretch/>
        </p:blipFill>
        <p:spPr>
          <a:xfrm>
            <a:off x="6096000" y="0"/>
            <a:ext cx="6096000" cy="6858000"/>
          </a:xfrm>
          <a:prstGeom prst="rect">
            <a:avLst/>
          </a:prstGeom>
        </p:spPr>
      </p:pic>
      <p:pic>
        <p:nvPicPr>
          <p:cNvPr id="17" name="Picture 16">
            <a:extLst>
              <a:ext uri="{FF2B5EF4-FFF2-40B4-BE49-F238E27FC236}">
                <a16:creationId xmlns:a16="http://schemas.microsoft.com/office/drawing/2014/main" id="{3C5F0F1E-63E3-C04C-824A-3F3761CC396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040314" y="0"/>
            <a:ext cx="6151685" cy="6858000"/>
          </a:xfrm>
          <a:prstGeom prst="rect">
            <a:avLst/>
          </a:prstGeom>
        </p:spPr>
      </p:pic>
      <p:sp>
        <p:nvSpPr>
          <p:cNvPr id="19" name="Rectangle 18">
            <a:extLst>
              <a:ext uri="{FF2B5EF4-FFF2-40B4-BE49-F238E27FC236}">
                <a16:creationId xmlns:a16="http://schemas.microsoft.com/office/drawing/2014/main" id="{2DC9B767-ECD2-7645-9589-2BEF8912E95B}"/>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pic>
        <p:nvPicPr>
          <p:cNvPr id="20" name="Picture 19">
            <a:extLst>
              <a:ext uri="{FF2B5EF4-FFF2-40B4-BE49-F238E27FC236}">
                <a16:creationId xmlns:a16="http://schemas.microsoft.com/office/drawing/2014/main" id="{3D30B1B5-5C57-9A48-80A1-D90E6FA4EE2B}"/>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748270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ava Image Left Numbers Right">
    <p:bg>
      <p:bgPr>
        <a:solidFill>
          <a:srgbClr val="DEE0E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3"/>
                </a:solidFill>
                <a:latin typeface="Georgia" panose="02040502050405020303" pitchFamily="18" charset="0"/>
              </a:defRPr>
            </a:lvl1pPr>
          </a:lstStyle>
          <a:p>
            <a:pPr lvl="0"/>
            <a:r>
              <a:rPr lang="en-US" dirty="0"/>
              <a:t>1</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3"/>
                </a:solidFill>
                <a:latin typeface="Georgia" panose="02040502050405020303" pitchFamily="18" charset="0"/>
              </a:defRPr>
            </a:lvl1pPr>
          </a:lstStyle>
          <a:p>
            <a:pPr lvl="0"/>
            <a:r>
              <a:rPr lang="en-US" dirty="0"/>
              <a:t>2</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3"/>
                </a:solidFill>
                <a:latin typeface="Georgia" panose="02040502050405020303" pitchFamily="18" charset="0"/>
              </a:defRPr>
            </a:lvl1pPr>
          </a:lstStyle>
          <a:p>
            <a:pPr lvl="0"/>
            <a:r>
              <a:rPr lang="en-US" dirty="0"/>
              <a:t>3</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B3A99C57-FF7C-5E46-A51A-241AAA391281}"/>
              </a:ext>
            </a:extLst>
          </p:cNvPr>
          <p:cNvSpPr>
            <a:spLocks noGrp="1"/>
          </p:cNvSpPr>
          <p:nvPr>
            <p:ph type="ftr" sz="quarter" idx="16"/>
          </p:nvPr>
        </p:nvSpPr>
        <p:spPr/>
        <p:txBody>
          <a:bodyPr/>
          <a:lstStyle>
            <a:lvl1pPr>
              <a:defRPr>
                <a:solidFill>
                  <a:srgbClr val="4E5052"/>
                </a:solidFill>
              </a:defRPr>
            </a:lvl1pPr>
          </a:lstStyle>
          <a:p>
            <a:r>
              <a:rPr lang="en-US" dirty="0"/>
              <a:t>Copyright © 2019 Oracle and/or its affiliates.</a:t>
            </a:r>
          </a:p>
        </p:txBody>
      </p:sp>
      <p:pic>
        <p:nvPicPr>
          <p:cNvPr id="12" name="Picture 11">
            <a:extLst>
              <a:ext uri="{FF2B5EF4-FFF2-40B4-BE49-F238E27FC236}">
                <a16:creationId xmlns:a16="http://schemas.microsoft.com/office/drawing/2014/main" id="{AFAA71FA-95CD-874B-957C-B743CD42492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62000" y="0"/>
            <a:ext cx="5334000" cy="6096000"/>
          </a:xfrm>
          <a:prstGeom prst="rect">
            <a:avLst/>
          </a:prstGeom>
        </p:spPr>
      </p:pic>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62000" y="0"/>
            <a:ext cx="5334000" cy="6094413"/>
          </a:xfrm>
        </p:spPr>
        <p:txBody>
          <a:bodyPr tIns="1920240" rIns="0"/>
          <a:lstStyle>
            <a:lvl1pPr algn="ctr">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560979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80" userDrawn="1">
          <p15:clr>
            <a:srgbClr val="FBAE40"/>
          </p15:clr>
        </p15:guide>
        <p15:guide id="4" orient="horz"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Java Section Divider 04">
    <p:bg>
      <p:bgPr>
        <a:solidFill>
          <a:srgbClr val="F2911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2E40F1-6D2F-004A-A75D-A69952A75F5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096000" y="0"/>
            <a:ext cx="6096000" cy="683721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9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CAF18250-86BC-2B41-B1C2-5743FDAE03F9}"/>
              </a:ext>
            </a:extLst>
          </p:cNvPr>
          <p:cNvSpPr>
            <a:spLocks noGrp="1"/>
          </p:cNvSpPr>
          <p:nvPr>
            <p:ph type="ftr" sz="quarter" idx="11"/>
          </p:nvPr>
        </p:nvSpPr>
        <p:spPr>
          <a:xfrm>
            <a:off x="768096" y="6514977"/>
            <a:ext cx="5327904" cy="365125"/>
          </a:xfrm>
        </p:spPr>
        <p:txBody>
          <a:bodyPr/>
          <a:lstStyle>
            <a:lvl1pPr>
              <a:defRPr>
                <a:solidFill>
                  <a:schemeClr val="bg1"/>
                </a:solidFill>
              </a:defRPr>
            </a:lvl1pPr>
          </a:lstStyle>
          <a:p>
            <a:r>
              <a:rPr lang="en-US" dirty="0"/>
              <a:t>Copyright © 2019 Oracle and/or its affiliates.</a:t>
            </a:r>
          </a:p>
        </p:txBody>
      </p:sp>
      <p:pic>
        <p:nvPicPr>
          <p:cNvPr id="9" name="Picture 8">
            <a:extLst>
              <a:ext uri="{FF2B5EF4-FFF2-40B4-BE49-F238E27FC236}">
                <a16:creationId xmlns:a16="http://schemas.microsoft.com/office/drawing/2014/main" id="{F3EFC06E-64A5-3944-B69E-224ADFFF123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7" name="Picture Placeholder 7">
            <a:extLst>
              <a:ext uri="{FF2B5EF4-FFF2-40B4-BE49-F238E27FC236}">
                <a16:creationId xmlns:a16="http://schemas.microsoft.com/office/drawing/2014/main" id="{942E901C-0A1A-8B46-97B4-0F4D8D31A144}"/>
              </a:ext>
            </a:extLst>
          </p:cNvPr>
          <p:cNvSpPr>
            <a:spLocks noGrp="1"/>
          </p:cNvSpPr>
          <p:nvPr>
            <p:ph type="pic" sz="quarter" idx="10"/>
          </p:nvPr>
        </p:nvSpPr>
        <p:spPr>
          <a:xfrm>
            <a:off x="6096000" y="0"/>
            <a:ext cx="6096000" cy="6858000"/>
          </a:xfrm>
        </p:spPr>
        <p:txBody>
          <a:bodyPr tIns="2743200" rIns="0"/>
          <a:lstStyle>
            <a:lvl1pPr algn="ctr">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22150933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Java Quote with Patter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4598FF-2264-F742-8555-8C1F248C928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146300"/>
            <a:ext cx="8542160" cy="2300493"/>
          </a:xfrm>
        </p:spPr>
        <p:txBody>
          <a:bodyPr lIns="0" rIns="0" anchor="t">
            <a:normAutofit/>
          </a:bodyPr>
          <a:lstStyle>
            <a:lvl1pPr marL="0" indent="0">
              <a:lnSpc>
                <a:spcPts val="4200"/>
              </a:lnSpc>
              <a:spcBef>
                <a:spcPts val="0"/>
              </a:spcBef>
              <a:buNone/>
              <a:defRPr sz="3200" b="0" i="0">
                <a:solidFill>
                  <a:schemeClr val="bg1">
                    <a:lumMod val="95000"/>
                  </a:schemeClr>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5095227F-2DF2-BD43-B19F-0A500CCFAB64}"/>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8" name="Picture 7">
            <a:extLst>
              <a:ext uri="{FF2B5EF4-FFF2-40B4-BE49-F238E27FC236}">
                <a16:creationId xmlns:a16="http://schemas.microsoft.com/office/drawing/2014/main" id="{D7CAB6F0-E225-8A4B-8197-EEB0B63B0E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9" name="Text Placeholder 9">
            <a:extLst>
              <a:ext uri="{FF2B5EF4-FFF2-40B4-BE49-F238E27FC236}">
                <a16:creationId xmlns:a16="http://schemas.microsoft.com/office/drawing/2014/main" id="{CEA21FD5-997F-3D4D-B7D5-DAB3BB5BCB86}"/>
              </a:ext>
            </a:extLst>
          </p:cNvPr>
          <p:cNvSpPr>
            <a:spLocks noGrp="1"/>
          </p:cNvSpPr>
          <p:nvPr>
            <p:ph type="body" sz="quarter" idx="13" hasCustomPrompt="1"/>
          </p:nvPr>
        </p:nvSpPr>
        <p:spPr>
          <a:xfrm>
            <a:off x="782873" y="5145599"/>
            <a:ext cx="6706446"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tx2">
                    <a:lumMod val="20000"/>
                    <a:lumOff val="80000"/>
                  </a:schemeClr>
                </a:solidFill>
              </a:defRPr>
            </a:lvl1pPr>
            <a:lvl5pPr>
              <a:defRPr/>
            </a:lvl5pPr>
          </a:lstStyle>
          <a:p>
            <a:pPr lvl="0"/>
            <a:r>
              <a:rPr lang="en-US" dirty="0"/>
              <a:t>Presenter’s Title</a:t>
            </a:r>
            <a:br>
              <a:rPr lang="en-US" dirty="0"/>
            </a:br>
            <a:r>
              <a:rPr lang="en-US" dirty="0"/>
              <a:t>Organization</a:t>
            </a:r>
            <a:br>
              <a:rPr lang="en-US" dirty="0"/>
            </a:br>
            <a:r>
              <a:rPr lang="en-US" dirty="0"/>
              <a:t>Month 00, 2019</a:t>
            </a:r>
          </a:p>
        </p:txBody>
      </p:sp>
      <p:sp>
        <p:nvSpPr>
          <p:cNvPr id="10" name="Text Placeholder 9">
            <a:extLst>
              <a:ext uri="{FF2B5EF4-FFF2-40B4-BE49-F238E27FC236}">
                <a16:creationId xmlns:a16="http://schemas.microsoft.com/office/drawing/2014/main" id="{3D48D81D-6A85-0D40-94B5-3CF6E84CAC37}"/>
              </a:ext>
            </a:extLst>
          </p:cNvPr>
          <p:cNvSpPr>
            <a:spLocks noGrp="1"/>
          </p:cNvSpPr>
          <p:nvPr>
            <p:ph type="body" sz="quarter" idx="14" hasCustomPrompt="1"/>
          </p:nvPr>
        </p:nvSpPr>
        <p:spPr>
          <a:xfrm>
            <a:off x="782873" y="4865176"/>
            <a:ext cx="6706446" cy="363415"/>
          </a:xfrm>
        </p:spPr>
        <p:txBody>
          <a:bodyPr lIns="0" rIns="0">
            <a:normAutofit/>
          </a:bodyPr>
          <a:lstStyle>
            <a:lvl1pPr marL="0" indent="0">
              <a:lnSpc>
                <a:spcPts val="1400"/>
              </a:lnSpc>
              <a:buFont typeface="+mj-lt"/>
              <a:buNone/>
              <a:defRPr sz="1600" b="1" i="0">
                <a:solidFill>
                  <a:schemeClr val="tx2">
                    <a:lumMod val="20000"/>
                    <a:lumOff val="80000"/>
                  </a:schemeClr>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sp>
        <p:nvSpPr>
          <p:cNvPr id="11" name="TextBox 10">
            <a:extLst>
              <a:ext uri="{FF2B5EF4-FFF2-40B4-BE49-F238E27FC236}">
                <a16:creationId xmlns:a16="http://schemas.microsoft.com/office/drawing/2014/main" id="{406677BE-2110-7C44-A9B2-7831B57F3068}"/>
              </a:ext>
            </a:extLst>
          </p:cNvPr>
          <p:cNvSpPr txBox="1"/>
          <p:nvPr userDrawn="1"/>
        </p:nvSpPr>
        <p:spPr>
          <a:xfrm>
            <a:off x="768095" y="1413164"/>
            <a:ext cx="595746" cy="1323439"/>
          </a:xfrm>
          <a:prstGeom prst="rect">
            <a:avLst/>
          </a:prstGeom>
          <a:noFill/>
        </p:spPr>
        <p:txBody>
          <a:bodyPr wrap="square" lIns="0" rIns="0" rtlCol="0">
            <a:spAutoFit/>
          </a:bodyPr>
          <a:lstStyle/>
          <a:p>
            <a:r>
              <a:rPr lang="en-US" sz="8000" dirty="0">
                <a:solidFill>
                  <a:schemeClr val="accent5"/>
                </a:solidFill>
                <a:latin typeface="Georgia" panose="02040502050405020303" pitchFamily="18" charset="0"/>
              </a:rPr>
              <a:t>“</a:t>
            </a:r>
            <a:endParaRPr lang="en-US" dirty="0">
              <a:solidFill>
                <a:schemeClr val="accent5"/>
              </a:solidFill>
              <a:latin typeface="Georgia" panose="02040502050405020303" pitchFamily="18" charset="0"/>
            </a:endParaRPr>
          </a:p>
        </p:txBody>
      </p:sp>
    </p:spTree>
    <p:extLst>
      <p:ext uri="{BB962C8B-B14F-4D97-AF65-F5344CB8AC3E}">
        <p14:creationId xmlns:p14="http://schemas.microsoft.com/office/powerpoint/2010/main" val="1878162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Java Quote with box">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EB64AB-E8A6-8F48-953A-000A5001CA3B}"/>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3CE3E100-80DB-874C-9A0A-0B206720CDA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0075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panose="020B0503020204020204" pitchFamily="34" charset="0"/>
            </a:endParaRP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2146300"/>
            <a:ext cx="9158687" cy="2136547"/>
          </a:xfrm>
        </p:spPr>
        <p:txBody>
          <a:bodyPr lIns="0" rIns="0" anchor="t">
            <a:normAutofit/>
          </a:bodyPr>
          <a:lstStyle>
            <a:lvl1pPr marL="0" indent="0">
              <a:lnSpc>
                <a:spcPts val="4200"/>
              </a:lnSpc>
              <a:spcBef>
                <a:spcPts val="0"/>
              </a:spcBef>
              <a:buNone/>
              <a:defRPr sz="3200" b="0" i="0">
                <a:solidFill>
                  <a:schemeClr val="bg1">
                    <a:lumMod val="95000"/>
                  </a:schemeClr>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C08DDEB9-7855-E14D-84AA-FB157FF776D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dirty="0"/>
              <a:t>Copyright © 2019 Oracle and/or its affiliates.</a:t>
            </a:r>
          </a:p>
        </p:txBody>
      </p:sp>
      <p:pic>
        <p:nvPicPr>
          <p:cNvPr id="12" name="Picture 11">
            <a:extLst>
              <a:ext uri="{FF2B5EF4-FFF2-40B4-BE49-F238E27FC236}">
                <a16:creationId xmlns:a16="http://schemas.microsoft.com/office/drawing/2014/main" id="{E6088F8A-557D-0048-A259-2E2C2F17A991}"/>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17" name="Text Placeholder 9">
            <a:extLst>
              <a:ext uri="{FF2B5EF4-FFF2-40B4-BE49-F238E27FC236}">
                <a16:creationId xmlns:a16="http://schemas.microsoft.com/office/drawing/2014/main" id="{53C7D4CE-75E0-844B-A825-A0365655C143}"/>
              </a:ext>
            </a:extLst>
          </p:cNvPr>
          <p:cNvSpPr>
            <a:spLocks noGrp="1"/>
          </p:cNvSpPr>
          <p:nvPr>
            <p:ph type="body" sz="quarter" idx="13" hasCustomPrompt="1"/>
          </p:nvPr>
        </p:nvSpPr>
        <p:spPr>
          <a:xfrm>
            <a:off x="1534540" y="4967368"/>
            <a:ext cx="6706446"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tx2">
                    <a:lumMod val="20000"/>
                    <a:lumOff val="80000"/>
                  </a:schemeClr>
                </a:solidFill>
              </a:defRPr>
            </a:lvl1pPr>
            <a:lvl5pPr>
              <a:defRPr/>
            </a:lvl5pPr>
          </a:lstStyle>
          <a:p>
            <a:pPr lvl="0"/>
            <a:r>
              <a:rPr lang="en-US" dirty="0"/>
              <a:t>Presenter’s Title</a:t>
            </a:r>
            <a:br>
              <a:rPr lang="en-US" dirty="0"/>
            </a:br>
            <a:r>
              <a:rPr lang="en-US" dirty="0"/>
              <a:t>Organization</a:t>
            </a:r>
            <a:br>
              <a:rPr lang="en-US" dirty="0"/>
            </a:br>
            <a:r>
              <a:rPr lang="en-US" dirty="0"/>
              <a:t>Month 00, 2019</a:t>
            </a:r>
          </a:p>
        </p:txBody>
      </p:sp>
      <p:sp>
        <p:nvSpPr>
          <p:cNvPr id="18" name="Text Placeholder 9">
            <a:extLst>
              <a:ext uri="{FF2B5EF4-FFF2-40B4-BE49-F238E27FC236}">
                <a16:creationId xmlns:a16="http://schemas.microsoft.com/office/drawing/2014/main" id="{08BC125B-56AF-D144-8B98-22B5C89C3A40}"/>
              </a:ext>
            </a:extLst>
          </p:cNvPr>
          <p:cNvSpPr>
            <a:spLocks noGrp="1"/>
          </p:cNvSpPr>
          <p:nvPr>
            <p:ph type="body" sz="quarter" idx="14" hasCustomPrompt="1"/>
          </p:nvPr>
        </p:nvSpPr>
        <p:spPr>
          <a:xfrm>
            <a:off x="1534540" y="4686945"/>
            <a:ext cx="6706446" cy="363415"/>
          </a:xfrm>
        </p:spPr>
        <p:txBody>
          <a:bodyPr lIns="0" rIns="0">
            <a:normAutofit/>
          </a:bodyPr>
          <a:lstStyle>
            <a:lvl1pPr marL="0" indent="0">
              <a:lnSpc>
                <a:spcPts val="1400"/>
              </a:lnSpc>
              <a:buFont typeface="+mj-lt"/>
              <a:buNone/>
              <a:defRPr sz="1600" b="1" i="0">
                <a:solidFill>
                  <a:schemeClr val="tx2">
                    <a:lumMod val="20000"/>
                    <a:lumOff val="80000"/>
                  </a:schemeClr>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sp>
        <p:nvSpPr>
          <p:cNvPr id="11" name="TextBox 10">
            <a:extLst>
              <a:ext uri="{FF2B5EF4-FFF2-40B4-BE49-F238E27FC236}">
                <a16:creationId xmlns:a16="http://schemas.microsoft.com/office/drawing/2014/main" id="{AA605FE4-DFDC-F54F-8E7B-D2DB107C00AA}"/>
              </a:ext>
            </a:extLst>
          </p:cNvPr>
          <p:cNvSpPr txBox="1"/>
          <p:nvPr userDrawn="1"/>
        </p:nvSpPr>
        <p:spPr>
          <a:xfrm>
            <a:off x="1517395" y="1413164"/>
            <a:ext cx="595746" cy="1323439"/>
          </a:xfrm>
          <a:prstGeom prst="rect">
            <a:avLst/>
          </a:prstGeom>
          <a:noFill/>
        </p:spPr>
        <p:txBody>
          <a:bodyPr wrap="square" lIns="0" rIns="0" rtlCol="0">
            <a:spAutoFit/>
          </a:bodyPr>
          <a:lstStyle/>
          <a:p>
            <a:r>
              <a:rPr lang="en-US" sz="8000" dirty="0">
                <a:solidFill>
                  <a:schemeClr val="accent5"/>
                </a:solidFill>
                <a:latin typeface="Georgia" panose="02040502050405020303" pitchFamily="18" charset="0"/>
              </a:rPr>
              <a:t>“</a:t>
            </a:r>
            <a:endParaRPr lang="en-US" dirty="0">
              <a:solidFill>
                <a:schemeClr val="accent5"/>
              </a:solidFill>
              <a:latin typeface="Georgia" panose="02040502050405020303" pitchFamily="18" charset="0"/>
            </a:endParaRPr>
          </a:p>
        </p:txBody>
      </p:sp>
    </p:spTree>
    <p:extLst>
      <p:ext uri="{BB962C8B-B14F-4D97-AF65-F5344CB8AC3E}">
        <p14:creationId xmlns:p14="http://schemas.microsoft.com/office/powerpoint/2010/main" val="1319752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Java Feature R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DF76E-ECEE-8045-9F45-BB91F59E18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ts val="1900"/>
              </a:lnSpc>
              <a:spcBef>
                <a:spcPts val="0"/>
              </a:spcBef>
              <a:spcAft>
                <a:spcPts val="1500"/>
              </a:spcAft>
              <a:buSzPct val="70000"/>
              <a:buFont typeface="Arial" panose="020B0604020202020204" pitchFamily="34" charset="0"/>
              <a:buChar char="•"/>
              <a:tabLst/>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Footer Placeholder 3">
            <a:extLst>
              <a:ext uri="{FF2B5EF4-FFF2-40B4-BE49-F238E27FC236}">
                <a16:creationId xmlns:a16="http://schemas.microsoft.com/office/drawing/2014/main" id="{65B0131D-8EA9-C14B-9482-17867C7A8DF8}"/>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10" name="Picture 9">
            <a:extLst>
              <a:ext uri="{FF2B5EF4-FFF2-40B4-BE49-F238E27FC236}">
                <a16:creationId xmlns:a16="http://schemas.microsoft.com/office/drawing/2014/main" id="{7AEFA2FF-7885-814A-B909-6801EC3A501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1726300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Java Pattern Left Text Right">
    <p:bg>
      <p:bgPr>
        <a:solidFill>
          <a:srgbClr val="0075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ts val="1900"/>
              </a:lnSpc>
              <a:spcBef>
                <a:spcPts val="0"/>
              </a:spcBef>
              <a:spcAft>
                <a:spcPts val="1500"/>
              </a:spcAft>
              <a:buSzPct val="70000"/>
              <a:buFont typeface="Arial" panose="020B0604020202020204" pitchFamily="34" charset="0"/>
              <a:buChar char="•"/>
              <a:tabLst/>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6FC64C84-59BB-9D4D-9D76-5042BA90F22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6096001" cy="6857999"/>
          </a:xfrm>
          <a:prstGeom prst="rect">
            <a:avLst/>
          </a:prstGeom>
        </p:spPr>
      </p:pic>
      <p:sp>
        <p:nvSpPr>
          <p:cNvPr id="6" name="Footer Placeholder 3">
            <a:extLst>
              <a:ext uri="{FF2B5EF4-FFF2-40B4-BE49-F238E27FC236}">
                <a16:creationId xmlns:a16="http://schemas.microsoft.com/office/drawing/2014/main" id="{71722A4A-0BE0-A243-B91B-A5D2E7707DC6}"/>
              </a:ext>
            </a:extLst>
          </p:cNvPr>
          <p:cNvSpPr>
            <a:spLocks noGrp="1"/>
          </p:cNvSpPr>
          <p:nvPr>
            <p:ph type="ftr" sz="quarter" idx="10"/>
          </p:nvPr>
        </p:nvSpPr>
        <p:spPr>
          <a:xfrm>
            <a:off x="6624152" y="6514977"/>
            <a:ext cx="5327904" cy="343023"/>
          </a:xfrm>
        </p:spPr>
        <p:txBody>
          <a:bodyPr/>
          <a:lstStyle>
            <a:lvl1pPr>
              <a:defRPr>
                <a:solidFill>
                  <a:schemeClr val="bg1"/>
                </a:solidFill>
              </a:defRPr>
            </a:lvl1pPr>
          </a:lstStyle>
          <a:p>
            <a:r>
              <a:rPr lang="en-US" dirty="0"/>
              <a:t>Copyright © 2019 Oracle and/or its affiliates.</a:t>
            </a:r>
          </a:p>
        </p:txBody>
      </p:sp>
    </p:spTree>
    <p:extLst>
      <p:ext uri="{BB962C8B-B14F-4D97-AF65-F5344CB8AC3E}">
        <p14:creationId xmlns:p14="http://schemas.microsoft.com/office/powerpoint/2010/main" val="34880885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Java Feature Right V2">
    <p:bg>
      <p:bgPr>
        <a:solidFill>
          <a:srgbClr val="F2911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F1E927-A914-D74D-A0B5-4A0ED12B769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800600" y="0"/>
            <a:ext cx="7391400" cy="685799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7" y="1371601"/>
            <a:ext cx="3143504" cy="1704942"/>
          </a:xfrm>
        </p:spPr>
        <p:txBody>
          <a:bodyPr vert="horz" lIns="0" tIns="45720" rIns="0" bIns="45720" rtlCol="0" anchor="b">
            <a:normAutofit/>
          </a:bodyPr>
          <a:lstStyle>
            <a:lvl1pPr>
              <a:lnSpc>
                <a:spcPct val="100000"/>
              </a:lnSpc>
              <a:spcBef>
                <a:spcPts val="0"/>
              </a:spcBef>
              <a:defRPr lang="en-US" sz="28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Lorem ipsum dolor sit </a:t>
            </a:r>
            <a:r>
              <a:rPr lang="en-US" dirty="0" err="1"/>
              <a:t>amet</a:t>
            </a:r>
            <a:endParaRPr lang="en-US" dirty="0"/>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3410204" cy="2336749"/>
          </a:xfrm>
        </p:spPr>
        <p:txBody>
          <a:bodyPr lIns="0" rIns="0">
            <a:normAutofit/>
          </a:bodyPr>
          <a:lstStyle>
            <a:lvl1pPr marL="173038" indent="-173038">
              <a:lnSpc>
                <a:spcPts val="1900"/>
              </a:lnSpc>
              <a:spcBef>
                <a:spcPts val="0"/>
              </a:spcBef>
              <a:spcAft>
                <a:spcPts val="1500"/>
              </a:spcAft>
              <a:buSzPct val="70000"/>
              <a:buFont typeface="Arial" panose="020B0604020202020204" pitchFamily="34" charset="0"/>
              <a:buChar char="•"/>
              <a:tabLst/>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Footer Placeholder 3">
            <a:extLst>
              <a:ext uri="{FF2B5EF4-FFF2-40B4-BE49-F238E27FC236}">
                <a16:creationId xmlns:a16="http://schemas.microsoft.com/office/drawing/2014/main" id="{26BA6C98-2838-B143-904B-DF2D93528322}"/>
              </a:ext>
            </a:extLst>
          </p:cNvPr>
          <p:cNvSpPr>
            <a:spLocks noGrp="1"/>
          </p:cNvSpPr>
          <p:nvPr>
            <p:ph type="ftr" sz="quarter" idx="10"/>
          </p:nvPr>
        </p:nvSpPr>
        <p:spPr/>
        <p:txBody>
          <a:bodyPr/>
          <a:lstStyle>
            <a:lvl1pPr>
              <a:defRPr>
                <a:solidFill>
                  <a:schemeClr val="bg1"/>
                </a:solidFill>
              </a:defRPr>
            </a:lvl1pPr>
          </a:lstStyle>
          <a:p>
            <a:r>
              <a:rPr lang="en-US" dirty="0"/>
              <a:t>Copyright © 2019 Oracle and/or its affiliates.</a:t>
            </a:r>
          </a:p>
        </p:txBody>
      </p:sp>
      <p:pic>
        <p:nvPicPr>
          <p:cNvPr id="13" name="Picture 12">
            <a:extLst>
              <a:ext uri="{FF2B5EF4-FFF2-40B4-BE49-F238E27FC236}">
                <a16:creationId xmlns:a16="http://schemas.microsoft.com/office/drawing/2014/main" id="{E0AF0099-354B-EE48-A194-EF514664A71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8967935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02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Java Image Left">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069DA1-B737-434F-86DD-EDF15CC5419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
            <a:ext cx="3429000" cy="685799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4" name="Footer Placeholder 3">
            <a:extLst>
              <a:ext uri="{FF2B5EF4-FFF2-40B4-BE49-F238E27FC236}">
                <a16:creationId xmlns:a16="http://schemas.microsoft.com/office/drawing/2014/main" id="{FB006542-CE5C-7047-94F9-FA878996DD4F}"/>
              </a:ext>
            </a:extLst>
          </p:cNvPr>
          <p:cNvSpPr>
            <a:spLocks noGrp="1"/>
          </p:cNvSpPr>
          <p:nvPr>
            <p:ph type="ftr" sz="quarter" idx="11"/>
          </p:nvPr>
        </p:nvSpPr>
        <p:spPr>
          <a:xfrm>
            <a:off x="6620256" y="6514977"/>
            <a:ext cx="4068884" cy="365125"/>
          </a:xfrm>
        </p:spPr>
        <p:txBody>
          <a:bodyPr/>
          <a:lstStyle>
            <a:lvl1pPr>
              <a:defRPr>
                <a:solidFill>
                  <a:srgbClr val="4E5052"/>
                </a:solidFill>
              </a:defRPr>
            </a:lvl1pPr>
          </a:lstStyle>
          <a:p>
            <a:r>
              <a:rPr lang="en-US" dirty="0"/>
              <a:t>Copyright © 2019 Oracle and/or its affiliates.</a:t>
            </a:r>
          </a:p>
        </p:txBody>
      </p:sp>
      <p:sp>
        <p:nvSpPr>
          <p:cNvPr id="15" name="Picture Placeholder 3">
            <a:extLst>
              <a:ext uri="{FF2B5EF4-FFF2-40B4-BE49-F238E27FC236}">
                <a16:creationId xmlns:a16="http://schemas.microsoft.com/office/drawing/2014/main" id="{EA679477-0FB0-B947-999C-70827682C3AB}"/>
              </a:ext>
            </a:extLst>
          </p:cNvPr>
          <p:cNvSpPr>
            <a:spLocks noGrp="1"/>
          </p:cNvSpPr>
          <p:nvPr>
            <p:ph type="pic" sz="quarter" idx="15"/>
          </p:nvPr>
        </p:nvSpPr>
        <p:spPr>
          <a:xfrm>
            <a:off x="762000" y="763587"/>
            <a:ext cx="5334000" cy="6094413"/>
          </a:xfrm>
        </p:spPr>
        <p:txBody>
          <a:bodyPr tIns="2286000" rIns="0"/>
          <a:lstStyle>
            <a:lvl1pPr algn="ctr">
              <a:defRPr/>
            </a:lvl1pPr>
          </a:lstStyle>
          <a:p>
            <a:r>
              <a:rPr lang="en-US" dirty="0"/>
              <a:t>Click icon to add picture</a:t>
            </a:r>
          </a:p>
        </p:txBody>
      </p:sp>
    </p:spTree>
    <p:extLst>
      <p:ext uri="{BB962C8B-B14F-4D97-AF65-F5344CB8AC3E}">
        <p14:creationId xmlns:p14="http://schemas.microsoft.com/office/powerpoint/2010/main" val="41039902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80" userDrawn="1">
          <p15:clr>
            <a:srgbClr val="FBAE40"/>
          </p15:clr>
        </p15:guide>
        <p15:guide id="4" orient="horz" pos="480" userDrawn="1">
          <p15:clr>
            <a:srgbClr val="FBAE40"/>
          </p15:clr>
        </p15:guide>
        <p15:guide id="5"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ava Title Slid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02490B-080B-9646-8A95-ECD989138C4C}"/>
              </a:ext>
            </a:extLst>
          </p:cNvPr>
          <p:cNvSpPr/>
          <p:nvPr userDrawn="1"/>
        </p:nvSpPr>
        <p:spPr>
          <a:xfrm>
            <a:off x="747748" y="703118"/>
            <a:ext cx="10673459" cy="5398744"/>
          </a:xfrm>
          <a:prstGeom prst="rect">
            <a:avLst/>
          </a:prstGeom>
          <a:solidFill>
            <a:srgbClr val="DEE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dirty="0">
              <a:latin typeface="Oracle Sans" panose="020B0503020204020204" pitchFamily="34" charset="0"/>
              <a:cs typeface="Oracle Sans" panose="020B0503020204020204" pitchFamily="34" charset="0"/>
            </a:endParaRPr>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3" y="1766598"/>
            <a:ext cx="9862527" cy="1440729"/>
          </a:xfrm>
        </p:spPr>
        <p:txBody>
          <a:bodyPr anchor="b">
            <a:normAutofit/>
          </a:bodyPr>
          <a:lstStyle>
            <a:lvl1pPr marL="0" marR="0" indent="0" algn="l" defTabSz="914400" rtl="0" eaLnBrk="1" fontAlgn="auto" latinLnBrk="0" hangingPunct="1">
              <a:lnSpc>
                <a:spcPts val="4400"/>
              </a:lnSpc>
              <a:spcBef>
                <a:spcPct val="0"/>
              </a:spcBef>
              <a:spcAft>
                <a:spcPts val="0"/>
              </a:spcAft>
              <a:buClrTx/>
              <a:buSzTx/>
              <a:buFontTx/>
              <a:buNone/>
              <a:tabLst/>
              <a:defRPr sz="4000">
                <a:solidFill>
                  <a:schemeClr val="tx1">
                    <a:lumMod val="75000"/>
                  </a:schemeClr>
                </a:solidFill>
                <a:latin typeface="Georgia" panose="02040502050405020303" pitchFamily="18" charset="0"/>
              </a:defRPr>
            </a:lvl1pPr>
          </a:lstStyle>
          <a:p>
            <a:r>
              <a:rPr lang="en-US" dirty="0"/>
              <a:t>Java 2019</a:t>
            </a:r>
            <a:br>
              <a:rPr lang="en-US" dirty="0"/>
            </a:br>
            <a:r>
              <a:rPr lang="en-US" dirty="0"/>
              <a:t>Branded Title Slide</a:t>
            </a:r>
          </a:p>
        </p:txBody>
      </p:sp>
      <p:sp>
        <p:nvSpPr>
          <p:cNvPr id="12" name="Text Placeholder 9">
            <a:extLst>
              <a:ext uri="{FF2B5EF4-FFF2-40B4-BE49-F238E27FC236}">
                <a16:creationId xmlns:a16="http://schemas.microsoft.com/office/drawing/2014/main" id="{ACAEC312-6C52-C14D-811C-4E5D20BDE521}"/>
              </a:ext>
            </a:extLst>
          </p:cNvPr>
          <p:cNvSpPr>
            <a:spLocks noGrp="1"/>
          </p:cNvSpPr>
          <p:nvPr>
            <p:ph type="body" sz="quarter" idx="15" hasCustomPrompt="1"/>
          </p:nvPr>
        </p:nvSpPr>
        <p:spPr>
          <a:xfrm>
            <a:off x="1312497" y="4075769"/>
            <a:ext cx="6706446"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tx1">
                    <a:lumMod val="75000"/>
                  </a:schemeClr>
                </a:solidFill>
              </a:defRPr>
            </a:lvl1pPr>
            <a:lvl5pPr>
              <a:defRPr/>
            </a:lvl5pPr>
          </a:lstStyle>
          <a:p>
            <a:pPr lvl="0"/>
            <a:r>
              <a:rPr lang="en-US" dirty="0"/>
              <a:t>Presenter’s Title</a:t>
            </a:r>
            <a:br>
              <a:rPr lang="en-US" dirty="0"/>
            </a:br>
            <a:r>
              <a:rPr lang="en-US" dirty="0"/>
              <a:t>Organization</a:t>
            </a:r>
            <a:br>
              <a:rPr lang="en-US" dirty="0"/>
            </a:br>
            <a:r>
              <a:rPr lang="en-US" dirty="0"/>
              <a:t>Month 00, 2019</a:t>
            </a:r>
          </a:p>
        </p:txBody>
      </p:sp>
      <p:sp>
        <p:nvSpPr>
          <p:cNvPr id="13" name="Text Placeholder 9">
            <a:extLst>
              <a:ext uri="{FF2B5EF4-FFF2-40B4-BE49-F238E27FC236}">
                <a16:creationId xmlns:a16="http://schemas.microsoft.com/office/drawing/2014/main" id="{EB2277BC-E8C7-5E4F-8E8D-67BF52F9154A}"/>
              </a:ext>
            </a:extLst>
          </p:cNvPr>
          <p:cNvSpPr>
            <a:spLocks noGrp="1"/>
          </p:cNvSpPr>
          <p:nvPr>
            <p:ph type="body" sz="quarter" idx="16" hasCustomPrompt="1"/>
          </p:nvPr>
        </p:nvSpPr>
        <p:spPr>
          <a:xfrm>
            <a:off x="1312497" y="3795346"/>
            <a:ext cx="6706446" cy="363415"/>
          </a:xfrm>
        </p:spPr>
        <p:txBody>
          <a:bodyPr lIns="0" rIns="0">
            <a:normAutofit/>
          </a:bodyPr>
          <a:lstStyle>
            <a:lvl1pPr marL="0" indent="0">
              <a:lnSpc>
                <a:spcPts val="1400"/>
              </a:lnSpc>
              <a:buFont typeface="+mj-lt"/>
              <a:buNone/>
              <a:defRPr sz="1600" b="1" i="0">
                <a:solidFill>
                  <a:schemeClr val="tx1">
                    <a:lumMod val="75000"/>
                  </a:schemeClr>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pic>
        <p:nvPicPr>
          <p:cNvPr id="10" name="Picture 9">
            <a:extLst>
              <a:ext uri="{FF2B5EF4-FFF2-40B4-BE49-F238E27FC236}">
                <a16:creationId xmlns:a16="http://schemas.microsoft.com/office/drawing/2014/main" id="{4E44C87A-CAFB-F64F-BC8A-3A7EF27E539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
        <p:nvSpPr>
          <p:cNvPr id="6" name="Footer Placeholder 5">
            <a:extLst>
              <a:ext uri="{FF2B5EF4-FFF2-40B4-BE49-F238E27FC236}">
                <a16:creationId xmlns:a16="http://schemas.microsoft.com/office/drawing/2014/main" id="{FD9F9A6A-D70C-FC45-95B7-6BDEA9AD5DEC}"/>
              </a:ext>
            </a:extLst>
          </p:cNvPr>
          <p:cNvSpPr>
            <a:spLocks noGrp="1"/>
          </p:cNvSpPr>
          <p:nvPr>
            <p:ph type="ftr" sz="quarter" idx="17"/>
          </p:nvPr>
        </p:nvSpPr>
        <p:spPr/>
        <p:txBody>
          <a:bodyPr/>
          <a:lstStyle>
            <a:lvl1pPr>
              <a:defRPr>
                <a:solidFill>
                  <a:schemeClr val="bg1"/>
                </a:solidFill>
              </a:defRPr>
            </a:lvl1pPr>
          </a:lstStyle>
          <a:p>
            <a:r>
              <a:rPr lang="en-US" dirty="0"/>
              <a:t>Copyright © 2019 Oracle and/or its affiliates.</a:t>
            </a:r>
          </a:p>
        </p:txBody>
      </p:sp>
    </p:spTree>
    <p:extLst>
      <p:ext uri="{BB962C8B-B14F-4D97-AF65-F5344CB8AC3E}">
        <p14:creationId xmlns:p14="http://schemas.microsoft.com/office/powerpoint/2010/main" val="45109152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Java Art Full Left">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C5C52-91C9-C140-9092-EB0E021CF42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4" name="Footer Placeholder 3">
            <a:extLst>
              <a:ext uri="{FF2B5EF4-FFF2-40B4-BE49-F238E27FC236}">
                <a16:creationId xmlns:a16="http://schemas.microsoft.com/office/drawing/2014/main" id="{98BA4027-3D2F-6348-87A5-599FE7961117}"/>
              </a:ext>
            </a:extLst>
          </p:cNvPr>
          <p:cNvSpPr>
            <a:spLocks noGrp="1"/>
          </p:cNvSpPr>
          <p:nvPr>
            <p:ph type="ftr" sz="quarter" idx="11"/>
          </p:nvPr>
        </p:nvSpPr>
        <p:spPr>
          <a:xfrm>
            <a:off x="6617343" y="6514977"/>
            <a:ext cx="4819853" cy="365125"/>
          </a:xfrm>
        </p:spPr>
        <p:txBody>
          <a:bodyPr/>
          <a:lstStyle>
            <a:lvl1pPr>
              <a:defRPr>
                <a:solidFill>
                  <a:schemeClr val="bg1"/>
                </a:solidFill>
              </a:defRPr>
            </a:lvl1pPr>
          </a:lstStyle>
          <a:p>
            <a:r>
              <a:rPr lang="en-US" dirty="0"/>
              <a:t>Copyright © 2019 Oracle and/or its affiliates.</a:t>
            </a:r>
          </a:p>
        </p:txBody>
      </p:sp>
      <p:pic>
        <p:nvPicPr>
          <p:cNvPr id="19" name="Picture 18">
            <a:extLst>
              <a:ext uri="{FF2B5EF4-FFF2-40B4-BE49-F238E27FC236}">
                <a16:creationId xmlns:a16="http://schemas.microsoft.com/office/drawing/2014/main" id="{E0EC5379-FD53-574D-881C-60BC7981B2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pic>
        <p:nvPicPr>
          <p:cNvPr id="9" name="Picture 8">
            <a:extLst>
              <a:ext uri="{FF2B5EF4-FFF2-40B4-BE49-F238E27FC236}">
                <a16:creationId xmlns:a16="http://schemas.microsoft.com/office/drawing/2014/main" id="{27FA04C5-036C-004A-B9E1-D185B076620B}"/>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0" y="-1682"/>
            <a:ext cx="6096001" cy="6851408"/>
          </a:xfrm>
          <a:prstGeom prst="rect">
            <a:avLst/>
          </a:prstGeom>
        </p:spPr>
      </p:pic>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tIns="2743200" rIns="0" anchor="t" anchorCtr="0"/>
          <a:lstStyle>
            <a:lvl1pPr algn="ctr">
              <a:defRPr>
                <a:solidFill>
                  <a:schemeClr val="bg1"/>
                </a:solidFill>
              </a:defRPr>
            </a:lvl1pPr>
          </a:lstStyle>
          <a:p>
            <a:r>
              <a:rPr lang="en-US" dirty="0"/>
              <a:t>Click icon to add picture</a:t>
            </a:r>
          </a:p>
        </p:txBody>
      </p:sp>
    </p:spTree>
    <p:extLst>
      <p:ext uri="{BB962C8B-B14F-4D97-AF65-F5344CB8AC3E}">
        <p14:creationId xmlns:p14="http://schemas.microsoft.com/office/powerpoint/2010/main" val="26148805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afe Harbor RevRec Start">
    <p:bg>
      <p:bgPr>
        <a:solidFill>
          <a:srgbClr val="DEE0E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a16="http://schemas.microsoft.com/office/drawing/2014/main" id="{A436E821-D632-CA47-BF56-8B7E41D65641}"/>
              </a:ext>
            </a:extLst>
          </p:cNvPr>
          <p:cNvSpPr>
            <a:spLocks noGrp="1"/>
          </p:cNvSpPr>
          <p:nvPr>
            <p:ph type="ftr" sz="quarter" idx="10"/>
          </p:nvPr>
        </p:nvSpPr>
        <p:spPr/>
        <p:txBody>
          <a:bodyPr/>
          <a:lstStyle>
            <a:lvl1pPr>
              <a:defRPr>
                <a:solidFill>
                  <a:srgbClr val="4E5052"/>
                </a:solidFill>
              </a:defRPr>
            </a:lvl1pPr>
          </a:lstStyle>
          <a:p>
            <a:r>
              <a:rPr lang="en-US" dirty="0"/>
              <a:t>Copyright © 2019 Oracle and/or its affiliates.</a:t>
            </a:r>
          </a:p>
        </p:txBody>
      </p:sp>
      <p:pic>
        <p:nvPicPr>
          <p:cNvPr id="8" name="Picture 7">
            <a:extLst>
              <a:ext uri="{FF2B5EF4-FFF2-40B4-BE49-F238E27FC236}">
                <a16:creationId xmlns:a16="http://schemas.microsoft.com/office/drawing/2014/main" id="{736C9236-D2A3-A64A-9263-BA4C1EFAF50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191949" cy="264515"/>
          </a:xfrm>
          <a:prstGeom prst="rect">
            <a:avLst/>
          </a:prstGeom>
          <a:effectLst>
            <a:outerShdw blurRad="762000" dir="5400000" algn="t" rotWithShape="0">
              <a:prstClr val="black">
                <a:alpha val="25000"/>
              </a:prstClr>
            </a:outerShdw>
          </a:effectLst>
        </p:spPr>
      </p:pic>
      <p:pic>
        <p:nvPicPr>
          <p:cNvPr id="7" name="Picture 6" descr="A picture containing food, light, drawing&#10;&#10;Description automatically generated">
            <a:extLst>
              <a:ext uri="{FF2B5EF4-FFF2-40B4-BE49-F238E27FC236}">
                <a16:creationId xmlns:a16="http://schemas.microsoft.com/office/drawing/2014/main" id="{B30B1285-8D8A-1F49-9D2D-80EBDEC36F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13168819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afe Harbor RevRec End">
    <p:bg>
      <p:bgPr>
        <a:solidFill>
          <a:srgbClr val="DEE0E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t>
            </a:r>
            <a:br>
              <a:rPr lang="en-US" sz="1800" b="0" i="0" kern="1200" dirty="0">
                <a:solidFill>
                  <a:schemeClr val="tx1"/>
                </a:solidFill>
                <a:latin typeface="Oracle Sans Light" panose="020B0403020204020204" pitchFamily="34" charset="0"/>
                <a:ea typeface="+mn-ea"/>
                <a:cs typeface="Oracle Sans Light" panose="020B0403020204020204" pitchFamily="34" charset="0"/>
              </a:rPr>
            </a:br>
            <a:r>
              <a:rPr lang="en-US" sz="1800" b="0" i="0" kern="1200" dirty="0">
                <a:solidFill>
                  <a:schemeClr val="tx1"/>
                </a:solidFill>
                <a:latin typeface="Oracle Sans Light" panose="020B0403020204020204" pitchFamily="34" charset="0"/>
                <a:ea typeface="+mn-ea"/>
                <a:cs typeface="Oracle Sans Light" panose="020B0403020204020204" pitchFamily="34" charset="0"/>
              </a:rPr>
              <a:t>and Oracle undertakes no duty to update any statement in light of new information or future events.</a:t>
            </a: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sp>
        <p:nvSpPr>
          <p:cNvPr id="2" name="Footer Placeholder 1">
            <a:extLst>
              <a:ext uri="{FF2B5EF4-FFF2-40B4-BE49-F238E27FC236}">
                <a16:creationId xmlns:a16="http://schemas.microsoft.com/office/drawing/2014/main" id="{9847BD50-7E05-E342-A011-841DC569C1A8}"/>
              </a:ext>
            </a:extLst>
          </p:cNvPr>
          <p:cNvSpPr>
            <a:spLocks noGrp="1"/>
          </p:cNvSpPr>
          <p:nvPr>
            <p:ph type="ftr" sz="quarter" idx="10"/>
          </p:nvPr>
        </p:nvSpPr>
        <p:spPr/>
        <p:txBody>
          <a:bodyPr/>
          <a:lstStyle>
            <a:lvl1pPr>
              <a:defRPr>
                <a:solidFill>
                  <a:srgbClr val="4E5052"/>
                </a:solidFill>
              </a:defRPr>
            </a:lvl1pPr>
          </a:lstStyle>
          <a:p>
            <a:r>
              <a:rPr lang="en-US" dirty="0"/>
              <a:t>Copyright © 2019 Oracle and/or its affiliates.</a:t>
            </a:r>
          </a:p>
        </p:txBody>
      </p:sp>
      <p:pic>
        <p:nvPicPr>
          <p:cNvPr id="8" name="Picture 7">
            <a:extLst>
              <a:ext uri="{FF2B5EF4-FFF2-40B4-BE49-F238E27FC236}">
                <a16:creationId xmlns:a16="http://schemas.microsoft.com/office/drawing/2014/main" id="{9CF6ECB4-4EA3-1940-8E15-DB746298D7D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0" y="0"/>
            <a:ext cx="12191949" cy="264515"/>
          </a:xfrm>
          <a:prstGeom prst="rect">
            <a:avLst/>
          </a:prstGeom>
          <a:effectLst>
            <a:outerShdw blurRad="762000" dir="5400000" algn="t" rotWithShape="0">
              <a:prstClr val="black">
                <a:alpha val="25000"/>
              </a:prstClr>
            </a:outerShdw>
          </a:effectLst>
        </p:spPr>
      </p:pic>
      <p:pic>
        <p:nvPicPr>
          <p:cNvPr id="7" name="Picture 6" descr="A picture containing food, light, drawing&#10;&#10;Description automatically generated">
            <a:extLst>
              <a:ext uri="{FF2B5EF4-FFF2-40B4-BE49-F238E27FC236}">
                <a16:creationId xmlns:a16="http://schemas.microsoft.com/office/drawing/2014/main" id="{0FF75B69-E909-5C49-A21C-3FAC701EF06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2498163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47BD50-7E05-E342-A011-841DC569C1A8}"/>
              </a:ext>
            </a:extLst>
          </p:cNvPr>
          <p:cNvSpPr>
            <a:spLocks noGrp="1"/>
          </p:cNvSpPr>
          <p:nvPr>
            <p:ph type="ftr" sz="quarter" idx="10"/>
          </p:nvPr>
        </p:nvSpPr>
        <p:spPr/>
        <p:txBody>
          <a:bodyPr/>
          <a:lstStyle>
            <a:lvl1pPr>
              <a:defRPr>
                <a:solidFill>
                  <a:srgbClr val="4E5052"/>
                </a:solidFill>
              </a:defRPr>
            </a:lvl1pPr>
          </a:lstStyle>
          <a:p>
            <a:r>
              <a:rPr lang="en-US" dirty="0"/>
              <a:t>Copyright © 2019 Oracle and/or its affiliates.</a:t>
            </a:r>
          </a:p>
        </p:txBody>
      </p:sp>
      <p:pic>
        <p:nvPicPr>
          <p:cNvPr id="7" name="Picture 6">
            <a:extLst>
              <a:ext uri="{FF2B5EF4-FFF2-40B4-BE49-F238E27FC236}">
                <a16:creationId xmlns:a16="http://schemas.microsoft.com/office/drawing/2014/main" id="{45596E79-361E-194B-AC9E-6059DB52120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1999" cy="264515"/>
          </a:xfrm>
          <a:prstGeom prst="rect">
            <a:avLst/>
          </a:prstGeom>
          <a:effectLst>
            <a:outerShdw blurRad="762000" dir="5400000" algn="t" rotWithShape="0">
              <a:prstClr val="black">
                <a:alpha val="25000"/>
              </a:prstClr>
            </a:outerShdw>
          </a:effectLst>
        </p:spPr>
      </p:pic>
      <p:pic>
        <p:nvPicPr>
          <p:cNvPr id="4" name="Picture 3" descr="A picture containing food, light, drawing&#10;&#10;Description automatically generated">
            <a:extLst>
              <a:ext uri="{FF2B5EF4-FFF2-40B4-BE49-F238E27FC236}">
                <a16:creationId xmlns:a16="http://schemas.microsoft.com/office/drawing/2014/main" id="{EE3912E9-2978-0740-A2C0-21061F7CC8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860860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47BD50-7E05-E342-A011-841DC569C1A8}"/>
              </a:ext>
            </a:extLst>
          </p:cNvPr>
          <p:cNvSpPr>
            <a:spLocks noGrp="1"/>
          </p:cNvSpPr>
          <p:nvPr>
            <p:ph type="ftr" sz="quarter" idx="10"/>
          </p:nvPr>
        </p:nvSpPr>
        <p:spPr>
          <a:xfrm>
            <a:off x="1884202" y="6492875"/>
            <a:ext cx="7660010" cy="365125"/>
          </a:xfrm>
        </p:spPr>
        <p:txBody>
          <a:bodyPr/>
          <a:lstStyle>
            <a:lvl1pPr>
              <a:defRPr>
                <a:solidFill>
                  <a:schemeClr val="tx1"/>
                </a:solidFill>
              </a:defRPr>
            </a:lvl1pPr>
          </a:lstStyle>
          <a:p>
            <a:r>
              <a:rPr lang="en-US" dirty="0"/>
              <a:t>Copyright © 2019 Oracle and/or its affiliates.</a:t>
            </a:r>
          </a:p>
        </p:txBody>
      </p:sp>
      <p:sp>
        <p:nvSpPr>
          <p:cNvPr id="3" name="Title 2">
            <a:extLst>
              <a:ext uri="{FF2B5EF4-FFF2-40B4-BE49-F238E27FC236}">
                <a16:creationId xmlns:a16="http://schemas.microsoft.com/office/drawing/2014/main" id="{02973684-DE24-914E-9AC9-C0E82AA36CB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317CD6-5F42-D64F-8CE7-11B19D2AEC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66"/>
            <a:ext cx="12191949" cy="264582"/>
          </a:xfrm>
          <a:prstGeom prst="rect">
            <a:avLst/>
          </a:prstGeom>
          <a:effectLst>
            <a:outerShdw blurRad="762000" dir="5400000" algn="t" rotWithShape="0">
              <a:prstClr val="black">
                <a:alpha val="25000"/>
              </a:prstClr>
            </a:outerShdw>
          </a:effectLst>
        </p:spPr>
      </p:pic>
      <p:pic>
        <p:nvPicPr>
          <p:cNvPr id="6" name="Picture 5" descr="A picture containing food, light, drawing&#10;&#10;Description automatically generated">
            <a:extLst>
              <a:ext uri="{FF2B5EF4-FFF2-40B4-BE49-F238E27FC236}">
                <a16:creationId xmlns:a16="http://schemas.microsoft.com/office/drawing/2014/main" id="{3327D6D7-52F4-264F-ABEE-A73B942644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1177645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Light Title subtitle bullets single column">
    <p:spTree>
      <p:nvGrpSpPr>
        <p:cNvPr id="1" name=""/>
        <p:cNvGrpSpPr/>
        <p:nvPr/>
      </p:nvGrpSpPr>
      <p:grpSpPr>
        <a:xfrm>
          <a:off x="0" y="0"/>
          <a:ext cx="0" cy="0"/>
          <a:chOff x="0" y="0"/>
          <a:chExt cx="0" cy="0"/>
        </a:xfrm>
      </p:grpSpPr>
      <p:sp>
        <p:nvSpPr>
          <p:cNvPr id="15" name="Text Placeholder 33">
            <a:extLst>
              <a:ext uri="{FF2B5EF4-FFF2-40B4-BE49-F238E27FC236}">
                <a16:creationId xmlns:a16="http://schemas.microsoft.com/office/drawing/2014/main" id="{880B35C4-E8F0-4AEF-8CA3-060B325747A1}"/>
              </a:ext>
            </a:extLst>
          </p:cNvPr>
          <p:cNvSpPr>
            <a:spLocks noGrp="1"/>
          </p:cNvSpPr>
          <p:nvPr>
            <p:ph type="body" sz="quarter" idx="17"/>
          </p:nvPr>
        </p:nvSpPr>
        <p:spPr>
          <a:xfrm>
            <a:off x="768095" y="2633304"/>
            <a:ext cx="9887834" cy="3108325"/>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tabLst/>
              <a:defRPr sz="1600"/>
            </a:lvl2pPr>
            <a:lvl3pPr marL="711200" indent="-177800">
              <a:lnSpc>
                <a:spcPct val="100000"/>
              </a:lnSpc>
              <a:buFont typeface="System Font Regular"/>
              <a:buChar char="–"/>
              <a:tabLst/>
              <a:defRPr sz="1600"/>
            </a:lvl3pPr>
            <a:lvl4pPr marL="889000" indent="-177800">
              <a:lnSpc>
                <a:spcPct val="100000"/>
              </a:lnSpc>
              <a:buFont typeface="Arial" panose="020B0604020202020204" pitchFamily="34" charset="0"/>
              <a:buChar char="•"/>
              <a:tabLst/>
              <a:defRPr sz="1600"/>
            </a:lvl4pPr>
            <a:lvl5pPr marL="1162050" indent="-225425">
              <a:lnSpc>
                <a:spcPct val="100000"/>
              </a:lnSpc>
              <a:buFont typeface="Arial" panose="020B0604020202020204" pitchFamily="34" charset="0"/>
              <a:buChar char="•"/>
              <a:tabLs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Type headline here</a:t>
            </a:r>
          </a:p>
        </p:txBody>
      </p:sp>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a:t>Copyright © 2020, Oracle and/or its affiliates. All rights reserved.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5454481-FCC9-6C4A-A585-D5C8440FDA49}" type="slidenum">
              <a:rPr lang="en-US" smtClean="0"/>
              <a:t>‹#›</a:t>
            </a:fld>
            <a:endParaRPr lang="en-US" dirty="0"/>
          </a:p>
        </p:txBody>
      </p:sp>
      <p:sp>
        <p:nvSpPr>
          <p:cNvPr id="12" name="Text Placeholder 16">
            <a:extLst>
              <a:ext uri="{FF2B5EF4-FFF2-40B4-BE49-F238E27FC236}">
                <a16:creationId xmlns:a16="http://schemas.microsoft.com/office/drawing/2014/main" id="{CDB78AF3-CBA6-4C7A-9EF7-35A7975AE608}"/>
              </a:ext>
            </a:extLst>
          </p:cNvPr>
          <p:cNvSpPr>
            <a:spLocks noGrp="1"/>
          </p:cNvSpPr>
          <p:nvPr>
            <p:ph type="body" sz="quarter" idx="15" hasCustomPrompt="1"/>
          </p:nvPr>
        </p:nvSpPr>
        <p:spPr>
          <a:xfrm>
            <a:off x="757515" y="1755598"/>
            <a:ext cx="9898415" cy="350947"/>
          </a:xfr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mn-lt"/>
                <a:ea typeface="+mn-ea"/>
                <a:cs typeface="Oracle Sans"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dirty="0"/>
              <a:t>Type subtitle here</a:t>
            </a:r>
          </a:p>
        </p:txBody>
      </p:sp>
      <p:pic>
        <p:nvPicPr>
          <p:cNvPr id="11" name="Picture 10">
            <a:extLst>
              <a:ext uri="{FF2B5EF4-FFF2-40B4-BE49-F238E27FC236}">
                <a16:creationId xmlns:a16="http://schemas.microsoft.com/office/drawing/2014/main" id="{8EA727EC-07F1-6245-A54D-EED4E7B8CA8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2660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dirty="0"/>
              <a:t>Copyright © 2020, Oracle and/or its affiliates. All rights reserved.</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20F3E3D3-ACEF-0847-9BEF-2CFE814F3C8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10821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Light Title subtitle bullets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Type headline here</a:t>
            </a:r>
          </a:p>
        </p:txBody>
      </p:sp>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a:t>Copyright © 2020, Oracle and/or its affiliates. All rights reserved.</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5454481-FCC9-6C4A-A585-D5C8440FDA49}" type="slidenum">
              <a:rPr lang="en-US" smtClean="0"/>
              <a:t>‹#›</a:t>
            </a:fld>
            <a:endParaRPr lang="en-US" dirty="0"/>
          </a:p>
        </p:txBody>
      </p:sp>
      <p:sp>
        <p:nvSpPr>
          <p:cNvPr id="12" name="Text Placeholder 16">
            <a:extLst>
              <a:ext uri="{FF2B5EF4-FFF2-40B4-BE49-F238E27FC236}">
                <a16:creationId xmlns:a16="http://schemas.microsoft.com/office/drawing/2014/main" id="{CDB78AF3-CBA6-4C7A-9EF7-35A7975AE608}"/>
              </a:ext>
            </a:extLst>
          </p:cNvPr>
          <p:cNvSpPr>
            <a:spLocks noGrp="1"/>
          </p:cNvSpPr>
          <p:nvPr>
            <p:ph type="body" sz="quarter" idx="15" hasCustomPrompt="1"/>
          </p:nvPr>
        </p:nvSpPr>
        <p:spPr>
          <a:xfrm>
            <a:off x="757515" y="1755598"/>
            <a:ext cx="9898415" cy="350947"/>
          </a:xfr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mn-lt"/>
                <a:ea typeface="+mn-ea"/>
                <a:cs typeface="Oracle Sans"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dirty="0"/>
              <a:t>Type subtitle here</a:t>
            </a:r>
          </a:p>
        </p:txBody>
      </p:sp>
      <p:sp>
        <p:nvSpPr>
          <p:cNvPr id="13" name="Rectangle 12">
            <a:extLst>
              <a:ext uri="{FF2B5EF4-FFF2-40B4-BE49-F238E27FC236}">
                <a16:creationId xmlns:a16="http://schemas.microsoft.com/office/drawing/2014/main" id="{8AD40001-DEF0-4EC1-8677-4F9FF845CA24}"/>
              </a:ext>
            </a:extLst>
          </p:cNvPr>
          <p:cNvSpPr/>
          <p:nvPr/>
        </p:nvSpPr>
        <p:spPr>
          <a:xfrm>
            <a:off x="768096" y="2357416"/>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EA727EC-07F1-6245-A54D-EED4E7B8CA8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285453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Light - Title 1 Column">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624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Light - Title Only">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830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Java Thank You">
    <p:bg>
      <p:bgPr>
        <a:solidFill>
          <a:srgbClr val="CBC5B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B0F25D-2A80-D341-B37F-BA8997AF344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400"/>
              </a:lnSpc>
              <a:defRPr sz="4000" b="0" i="0">
                <a:solidFill>
                  <a:schemeClr val="bg1"/>
                </a:solidFill>
                <a:latin typeface="Georgia" panose="02040502050405020303" pitchFamily="18" charset="0"/>
                <a:cs typeface="Oracle Sans" panose="020B0503020204020204" pitchFamily="34" charset="0"/>
              </a:defRPr>
            </a:lvl1pPr>
          </a:lstStyle>
          <a:p>
            <a:r>
              <a:rPr lang="en-US" dirty="0"/>
              <a:t>Thank You</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solidFill>
                  <a:schemeClr val="bg1"/>
                </a:solidFill>
              </a:defRPr>
            </a:lvl1pPr>
          </a:lstStyle>
          <a:p>
            <a:r>
              <a:rPr lang="en-US"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4928623"/>
            <a:ext cx="4272799" cy="1129277"/>
          </a:xfrm>
        </p:spPr>
        <p:txBody>
          <a:bodyPr lIns="0" rIns="0">
            <a:normAutofit/>
          </a:bodyPr>
          <a:lstStyle>
            <a:lvl1pPr marL="0" marR="0" indent="0" algn="l" defTabSz="914400" rtl="0" eaLnBrk="1" fontAlgn="auto" latinLnBrk="0" hangingPunct="1">
              <a:lnSpc>
                <a:spcPts val="2000"/>
              </a:lnSpc>
              <a:spcBef>
                <a:spcPts val="0"/>
              </a:spcBef>
              <a:spcAft>
                <a:spcPts val="0"/>
              </a:spcAft>
              <a:buClrTx/>
              <a:buSzTx/>
              <a:buFont typeface="+mj-lt"/>
              <a:buNone/>
              <a:tabLst/>
              <a:defRPr sz="1600">
                <a:solidFill>
                  <a:schemeClr val="bg1"/>
                </a:solidFill>
              </a:defRPr>
            </a:lvl1pPr>
            <a:lvl5pPr>
              <a:defRPr/>
            </a:lvl5pPr>
          </a:lstStyle>
          <a:p>
            <a:pPr marL="0" marR="0" lvl="0" indent="0" algn="l" defTabSz="914400" rtl="0" eaLnBrk="1" fontAlgn="auto" latinLnBrk="0" hangingPunct="1">
              <a:lnSpc>
                <a:spcPts val="2000"/>
              </a:lnSpc>
              <a:spcBef>
                <a:spcPts val="0"/>
              </a:spcBef>
              <a:spcAft>
                <a:spcPts val="0"/>
              </a:spcAft>
              <a:buClrTx/>
              <a:buSzTx/>
              <a:buFont typeface="+mj-lt"/>
              <a:buNone/>
              <a:tabLst/>
              <a:defRPr/>
            </a:pPr>
            <a:r>
              <a:rPr lang="en-US" dirty="0"/>
              <a:t>Presenter’s Title</a:t>
            </a:r>
            <a:br>
              <a:rPr lang="en-US" dirty="0"/>
            </a:br>
            <a:r>
              <a:rPr lang="en-US" dirty="0"/>
              <a:t>Organization</a:t>
            </a:r>
            <a:br>
              <a:rPr lang="en-US" dirty="0"/>
            </a:br>
            <a:r>
              <a:rPr lang="en-US" dirty="0"/>
              <a:t>Month 00, 2019</a:t>
            </a:r>
          </a:p>
        </p:txBody>
      </p:sp>
      <p:sp>
        <p:nvSpPr>
          <p:cNvPr id="8" name="Text Placeholder 9">
            <a:extLst>
              <a:ext uri="{FF2B5EF4-FFF2-40B4-BE49-F238E27FC236}">
                <a16:creationId xmlns:a16="http://schemas.microsoft.com/office/drawing/2014/main" id="{F8D27899-1999-A642-9D7D-5E14B540CAB0}"/>
              </a:ext>
            </a:extLst>
          </p:cNvPr>
          <p:cNvSpPr>
            <a:spLocks noGrp="1"/>
          </p:cNvSpPr>
          <p:nvPr>
            <p:ph type="body" sz="quarter" idx="14" hasCustomPrompt="1"/>
          </p:nvPr>
        </p:nvSpPr>
        <p:spPr>
          <a:xfrm>
            <a:off x="767374" y="4648200"/>
            <a:ext cx="4909221" cy="363415"/>
          </a:xfrm>
        </p:spPr>
        <p:txBody>
          <a:bodyPr lIns="0" rIns="0">
            <a:normAutofit/>
          </a:bodyPr>
          <a:lstStyle>
            <a:lvl1pPr marL="0" indent="0">
              <a:lnSpc>
                <a:spcPts val="1400"/>
              </a:lnSpc>
              <a:buFont typeface="+mj-lt"/>
              <a:buNone/>
              <a:defRPr sz="1600" b="1" i="0">
                <a:solidFill>
                  <a:schemeClr val="bg1"/>
                </a:solidFill>
                <a:latin typeface="Oracle Sans" panose="020B0503020204020204" pitchFamily="34" charset="0"/>
                <a:cs typeface="Oracle Sans" panose="020B0503020204020204" pitchFamily="34" charset="0"/>
              </a:defRPr>
            </a:lvl1pPr>
            <a:lvl5pPr>
              <a:defRPr/>
            </a:lvl5pPr>
          </a:lstStyle>
          <a:p>
            <a:pPr lvl="0"/>
            <a:r>
              <a:rPr lang="en-US" dirty="0"/>
              <a:t>Presenter’s Name </a:t>
            </a:r>
          </a:p>
        </p:txBody>
      </p:sp>
      <p:pic>
        <p:nvPicPr>
          <p:cNvPr id="9" name="Picture 8">
            <a:extLst>
              <a:ext uri="{FF2B5EF4-FFF2-40B4-BE49-F238E27FC236}">
                <a16:creationId xmlns:a16="http://schemas.microsoft.com/office/drawing/2014/main" id="{2F416148-99D4-6B40-B036-9410A82F328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3890176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a:xfrm>
            <a:off x="694943" y="6514977"/>
            <a:ext cx="7703621" cy="343023"/>
          </a:xfrm>
          <a:prstGeom prst="rect">
            <a:avLst/>
          </a:prstGeom>
        </p:spPr>
        <p:txBody>
          <a:bodyPr/>
          <a:lstStyle>
            <a:lvl1pPr>
              <a:defRPr/>
            </a:lvl1pPr>
          </a:lstStyle>
          <a:p>
            <a:r>
              <a:rPr lang="en-US" sz="700" dirty="0"/>
              <a:t>Copyright © 2020 Oracle and/or its affiliates.</a:t>
            </a:r>
          </a:p>
        </p:txBody>
      </p:sp>
    </p:spTree>
    <p:extLst>
      <p:ext uri="{BB962C8B-B14F-4D97-AF65-F5344CB8AC3E}">
        <p14:creationId xmlns:p14="http://schemas.microsoft.com/office/powerpoint/2010/main" val="365770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ava Speaker-picture L">
    <p:bg>
      <p:bgPr>
        <a:solidFill>
          <a:srgbClr val="00758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61A07A-3399-C546-92B7-CC752176908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4" name="Footer Placeholder 3">
            <a:extLst>
              <a:ext uri="{FF2B5EF4-FFF2-40B4-BE49-F238E27FC236}">
                <a16:creationId xmlns:a16="http://schemas.microsoft.com/office/drawing/2014/main" id="{229B521C-5E1B-3B49-BB8D-7DD86E33BF2E}"/>
              </a:ext>
            </a:extLst>
          </p:cNvPr>
          <p:cNvSpPr>
            <a:spLocks noGrp="1"/>
          </p:cNvSpPr>
          <p:nvPr>
            <p:ph type="ftr" sz="quarter" idx="11"/>
          </p:nvPr>
        </p:nvSpPr>
        <p:spPr>
          <a:xfrm>
            <a:off x="6698996" y="6514977"/>
            <a:ext cx="4375404" cy="365125"/>
          </a:xfrm>
        </p:spPr>
        <p:txBody>
          <a:bodyPr/>
          <a:lstStyle>
            <a:lvl1pPr>
              <a:defRPr>
                <a:solidFill>
                  <a:schemeClr val="bg1"/>
                </a:solidFill>
              </a:defRPr>
            </a:lvl1pPr>
          </a:lstStyle>
          <a:p>
            <a:r>
              <a:rPr lang="en-US" dirty="0"/>
              <a:t>Copyright © 2019 Oracle and/or its affiliates.</a:t>
            </a:r>
          </a:p>
        </p:txBody>
      </p:sp>
      <p:pic>
        <p:nvPicPr>
          <p:cNvPr id="12" name="Picture 11" descr="A person looking at the camera&#10;&#10;Description automatically generated">
            <a:extLst>
              <a:ext uri="{FF2B5EF4-FFF2-40B4-BE49-F238E27FC236}">
                <a16:creationId xmlns:a16="http://schemas.microsoft.com/office/drawing/2014/main" id="{CA1E6A97-179C-544B-8246-720CFBA7FC9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00100" y="685800"/>
            <a:ext cx="5295900" cy="6172200"/>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800100" y="685800"/>
            <a:ext cx="5295900" cy="6180268"/>
          </a:xfrm>
        </p:spPr>
        <p:txBody>
          <a:bodyPr/>
          <a:lstStyle/>
          <a:p>
            <a:r>
              <a:rPr lang="en-US" dirty="0"/>
              <a:t>Click icon to add picture</a:t>
            </a: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98996" y="2370987"/>
            <a:ext cx="4951768" cy="844095"/>
          </a:xfrm>
        </p:spPr>
        <p:txBody>
          <a:bodyPr vert="horz" lIns="0" tIns="45720" rIns="0" bIns="45720" rtlCol="0" anchor="b">
            <a:normAutofit/>
          </a:bodyPr>
          <a:lstStyle>
            <a:lvl1pPr>
              <a:defRPr lang="en-US" sz="28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98996" y="3737980"/>
            <a:ext cx="4177978" cy="2336749"/>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chemeClr val="tx2">
                    <a:lumMod val="20000"/>
                    <a:lumOff val="8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Presenter’s Title</a:t>
            </a:r>
            <a:br>
              <a:rPr lang="en-US" dirty="0"/>
            </a:br>
            <a:r>
              <a:rPr lang="en-US" dirty="0"/>
              <a:t>Organization</a:t>
            </a:r>
            <a:br>
              <a:rPr lang="en-US" dirty="0"/>
            </a:br>
            <a:r>
              <a:rPr lang="en-US" dirty="0"/>
              <a:t>Month 00, 2019</a:t>
            </a:r>
          </a:p>
        </p:txBody>
      </p:sp>
      <p:sp>
        <p:nvSpPr>
          <p:cNvPr id="5" name="TextBox 4">
            <a:extLst>
              <a:ext uri="{FF2B5EF4-FFF2-40B4-BE49-F238E27FC236}">
                <a16:creationId xmlns:a16="http://schemas.microsoft.com/office/drawing/2014/main" id="{530AA776-FF84-8240-8529-83D7E2B1B721}"/>
              </a:ext>
            </a:extLst>
          </p:cNvPr>
          <p:cNvSpPr txBox="1"/>
          <p:nvPr userDrawn="1"/>
        </p:nvSpPr>
        <p:spPr>
          <a:xfrm>
            <a:off x="11535508" y="6664569"/>
            <a:ext cx="0" cy="0"/>
          </a:xfrm>
          <a:prstGeom prst="rect">
            <a:avLst/>
          </a:prstGeom>
          <a:noFill/>
        </p:spPr>
        <p:txBody>
          <a:bodyPr wrap="none" lIns="0" rIns="0" rtlCol="0">
            <a:noAutofit/>
          </a:bodyPr>
          <a:lstStyle/>
          <a:p>
            <a:pPr algn="l"/>
            <a:endParaRPr lang="en-US" sz="2800" b="0" i="0" dirty="0">
              <a:solidFill>
                <a:schemeClr val="tx2">
                  <a:lumMod val="20000"/>
                  <a:lumOff val="80000"/>
                </a:schemeClr>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8150503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504" userDrawn="1">
          <p15:clr>
            <a:srgbClr val="FBAE40"/>
          </p15:clr>
        </p15:guide>
        <p15:guide id="4" orient="horz" pos="4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ava Speaker-picture R">
    <p:bg>
      <p:bgPr>
        <a:solidFill>
          <a:srgbClr val="F2911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52612A-B6C9-EA40-8736-263ABBAD84EC}"/>
              </a:ext>
            </a:extLst>
          </p:cNvPr>
          <p:cNvSpPr>
            <a:spLocks noGrp="1"/>
          </p:cNvSpPr>
          <p:nvPr>
            <p:ph type="ftr" sz="quarter" idx="11"/>
          </p:nvPr>
        </p:nvSpPr>
        <p:spPr>
          <a:xfrm>
            <a:off x="6698996" y="6514977"/>
            <a:ext cx="4558617" cy="365125"/>
          </a:xfrm>
        </p:spPr>
        <p:txBody>
          <a:bodyPr/>
          <a:lstStyle>
            <a:lvl1pPr>
              <a:defRPr>
                <a:solidFill>
                  <a:schemeClr val="bg1"/>
                </a:solidFill>
              </a:defRPr>
            </a:lvl1pPr>
          </a:lstStyle>
          <a:p>
            <a:r>
              <a:rPr lang="en-US" dirty="0"/>
              <a:t>Copyright © 2019 Oracle and/or its affiliates.</a:t>
            </a:r>
          </a:p>
        </p:txBody>
      </p:sp>
      <p:sp>
        <p:nvSpPr>
          <p:cNvPr id="8" name="Title 1">
            <a:extLst>
              <a:ext uri="{FF2B5EF4-FFF2-40B4-BE49-F238E27FC236}">
                <a16:creationId xmlns:a16="http://schemas.microsoft.com/office/drawing/2014/main" id="{5D71EB26-B299-C14B-935A-53BC4602ED68}"/>
              </a:ext>
            </a:extLst>
          </p:cNvPr>
          <p:cNvSpPr>
            <a:spLocks noGrp="1"/>
          </p:cNvSpPr>
          <p:nvPr>
            <p:ph type="title" hasCustomPrompt="1"/>
          </p:nvPr>
        </p:nvSpPr>
        <p:spPr>
          <a:xfrm>
            <a:off x="6698996" y="2232447"/>
            <a:ext cx="4951768" cy="844095"/>
          </a:xfrm>
        </p:spPr>
        <p:txBody>
          <a:bodyPr vert="horz" lIns="0" tIns="45720" rIns="0" bIns="45720" rtlCol="0" anchor="b">
            <a:normAutofit/>
          </a:bodyPr>
          <a:lstStyle>
            <a:lvl1pPr>
              <a:defRPr lang="en-US" sz="1600" b="1" i="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9" name="Text Placeholder 2">
            <a:extLst>
              <a:ext uri="{FF2B5EF4-FFF2-40B4-BE49-F238E27FC236}">
                <a16:creationId xmlns:a16="http://schemas.microsoft.com/office/drawing/2014/main" id="{2551ABD6-BE87-AE48-89D0-BD81CE316788}"/>
              </a:ext>
            </a:extLst>
          </p:cNvPr>
          <p:cNvSpPr>
            <a:spLocks noGrp="1"/>
          </p:cNvSpPr>
          <p:nvPr>
            <p:ph type="body" idx="1" hasCustomPrompt="1"/>
          </p:nvPr>
        </p:nvSpPr>
        <p:spPr>
          <a:xfrm>
            <a:off x="6698996" y="3737980"/>
            <a:ext cx="4951769" cy="2336749"/>
          </a:xfrm>
        </p:spPr>
        <p:txBody>
          <a:bodyPr lIns="0" rIns="0">
            <a:normAutofit/>
          </a:bodyPr>
          <a:lstStyle>
            <a:lvl1pPr marL="0" indent="0">
              <a:lnSpc>
                <a:spcPct val="100000"/>
              </a:lnSpc>
              <a:spcBef>
                <a:spcPts val="0"/>
              </a:spcBef>
              <a:buNone/>
              <a:defRPr sz="30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0" name="Picture 9">
            <a:extLst>
              <a:ext uri="{FF2B5EF4-FFF2-40B4-BE49-F238E27FC236}">
                <a16:creationId xmlns:a16="http://schemas.microsoft.com/office/drawing/2014/main" id="{86B17649-0CA0-5346-B5A9-262029BD3EC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
          <a:stretch/>
        </p:blipFill>
        <p:spPr>
          <a:xfrm>
            <a:off x="0" y="0"/>
            <a:ext cx="6096001" cy="6860099"/>
          </a:xfrm>
          <a:prstGeom prst="rect">
            <a:avLst/>
          </a:prstGeom>
        </p:spPr>
      </p:pic>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0" y="0"/>
            <a:ext cx="6096000" cy="6858000"/>
          </a:xfrm>
        </p:spPr>
        <p:txBody>
          <a:bodyPr/>
          <a:lstStyle/>
          <a:p>
            <a:r>
              <a:rPr lang="en-US"/>
              <a:t>Click icon to add picture</a:t>
            </a:r>
          </a:p>
        </p:txBody>
      </p:sp>
    </p:spTree>
    <p:extLst>
      <p:ext uri="{BB962C8B-B14F-4D97-AF65-F5344CB8AC3E}">
        <p14:creationId xmlns:p14="http://schemas.microsoft.com/office/powerpoint/2010/main" val="36243907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ava Agenda-2 Columns">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7D4E75-8B6C-874B-960F-F04AA9774D79}"/>
              </a:ext>
            </a:extLst>
          </p:cNvPr>
          <p:cNvSpPr/>
          <p:nvPr userDrawn="1"/>
        </p:nvSpPr>
        <p:spPr>
          <a:xfrm>
            <a:off x="747748" y="703118"/>
            <a:ext cx="10673459" cy="5398744"/>
          </a:xfrm>
          <a:prstGeom prst="rect">
            <a:avLst/>
          </a:prstGeom>
          <a:solidFill>
            <a:schemeClr val="bg1"/>
          </a:solidFill>
          <a:ln>
            <a:noFill/>
          </a:ln>
          <a:effectLst>
            <a:outerShdw blurRad="762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dirty="0">
              <a:latin typeface="Oracle Sans" panose="020B0503020204020204" pitchFamily="34" charset="0"/>
              <a:cs typeface="Oracle Sans" panose="020B0503020204020204" pitchFamily="34" charset="0"/>
            </a:endParaRP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181100" y="995166"/>
            <a:ext cx="8642605" cy="844095"/>
          </a:xfrm>
        </p:spPr>
        <p:txBody>
          <a:bodyPr vert="horz" lIns="0" tIns="45720" rIns="0" bIns="45720" rtlCol="0" anchor="b">
            <a:normAutofit/>
          </a:bodyPr>
          <a:lstStyle>
            <a:lvl1pPr>
              <a:defRPr lang="en-US" sz="1600" b="1" i="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181099" y="2288558"/>
            <a:ext cx="4616195"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0" i="0">
                <a:solidFill>
                  <a:schemeClr val="accent3"/>
                </a:solidFill>
                <a:latin typeface="Georgia" panose="02040502050405020303" pitchFamily="18" charset="0"/>
                <a:ea typeface="Georgia" panose="02040502050405020303" pitchFamily="18"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1181100" y="2884192"/>
            <a:ext cx="822960" cy="3239072"/>
          </a:xfrm>
        </p:spPr>
        <p:txBody>
          <a:bodyPr lIns="0" rIns="0">
            <a:normAutofit/>
          </a:bodyPr>
          <a:lstStyle>
            <a:lvl1pPr>
              <a:lnSpc>
                <a:spcPts val="2500"/>
              </a:lnSpc>
              <a:spcBef>
                <a:spcPts val="0"/>
              </a:spcBef>
              <a:spcAft>
                <a:spcPts val="1200"/>
              </a:spcAft>
              <a:defRPr sz="1000" b="1" i="0">
                <a:solidFill>
                  <a:schemeClr val="tx1"/>
                </a:solidFill>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br>
              <a:rPr lang="en-US" dirty="0"/>
            </a:br>
            <a:endParaRPr lang="en-US" dirty="0"/>
          </a:p>
          <a:p>
            <a:pPr lvl="0"/>
            <a:r>
              <a:rPr lang="en-US" dirty="0"/>
              <a:t>5:00-6:30</a:t>
            </a: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135255" y="2289175"/>
            <a:ext cx="4640470" cy="548640"/>
          </a:xfrm>
        </p:spPr>
        <p:txBody>
          <a:bodyPr vert="horz" lIns="0" tIns="45720" rIns="0" bIns="45720" rtlCol="0">
            <a:normAutofit/>
          </a:bodyPr>
          <a:lstStyle>
            <a:lvl1pPr>
              <a:defRPr lang="en-US" sz="3000" b="0" i="0" dirty="0">
                <a:solidFill>
                  <a:schemeClr val="accent3"/>
                </a:solidFill>
                <a:latin typeface="Georgia" panose="02040502050405020303" pitchFamily="18" charset="0"/>
                <a:ea typeface="Georgia" panose="02040502050405020303" pitchFamily="18"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5" name="Footer Placeholder 4">
            <a:extLst>
              <a:ext uri="{FF2B5EF4-FFF2-40B4-BE49-F238E27FC236}">
                <a16:creationId xmlns:a16="http://schemas.microsoft.com/office/drawing/2014/main" id="{D50B7B99-702B-234A-B657-DA4874CF332A}"/>
              </a:ext>
            </a:extLst>
          </p:cNvPr>
          <p:cNvSpPr>
            <a:spLocks noGrp="1"/>
          </p:cNvSpPr>
          <p:nvPr>
            <p:ph type="ftr" sz="quarter" idx="15"/>
          </p:nvPr>
        </p:nvSpPr>
        <p:spPr/>
        <p:txBody>
          <a:bodyPr/>
          <a:lstStyle>
            <a:lvl1pPr>
              <a:defRPr>
                <a:solidFill>
                  <a:schemeClr val="bg1"/>
                </a:solidFill>
              </a:defRPr>
            </a:lvl1pPr>
          </a:lstStyle>
          <a:p>
            <a:r>
              <a:rPr lang="en-US" dirty="0"/>
              <a:t>Copyright © 2019 Oracle and/or its affiliates.</a:t>
            </a:r>
          </a:p>
        </p:txBody>
      </p:sp>
      <p:sp>
        <p:nvSpPr>
          <p:cNvPr id="21" name="Text Placeholder 2">
            <a:extLst>
              <a:ext uri="{FF2B5EF4-FFF2-40B4-BE49-F238E27FC236}">
                <a16:creationId xmlns:a16="http://schemas.microsoft.com/office/drawing/2014/main" id="{AD6E65BB-194C-ED49-9744-0C5DDE66F208}"/>
              </a:ext>
            </a:extLst>
          </p:cNvPr>
          <p:cNvSpPr>
            <a:spLocks noGrp="1"/>
          </p:cNvSpPr>
          <p:nvPr>
            <p:ph type="body" idx="17" hasCustomPrompt="1"/>
          </p:nvPr>
        </p:nvSpPr>
        <p:spPr>
          <a:xfrm>
            <a:off x="2024618" y="2891070"/>
            <a:ext cx="3783651" cy="3247460"/>
          </a:xfrm>
        </p:spPr>
        <p:txBody>
          <a:bodyPr lIns="0" rIns="0">
            <a:normAutofit/>
          </a:bodyPr>
          <a:lstStyle>
            <a:lvl1pPr marL="0" indent="0">
              <a:lnSpc>
                <a:spcPts val="2500"/>
              </a:lnSpc>
              <a:spcBef>
                <a:spcPts val="0"/>
              </a:spcBef>
              <a:spcAft>
                <a:spcPts val="1200"/>
              </a:spcAft>
              <a:buNone/>
              <a:defRPr sz="1800" b="0" i="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Enter Text Here </a:t>
            </a:r>
            <a:r>
              <a:rPr lang="en-US" dirty="0" err="1"/>
              <a:t>Shift+Return</a:t>
            </a:r>
            <a:r>
              <a:rPr lang="en-US" dirty="0"/>
              <a:t> (Soft Return / Less Spacing). </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p>
        </p:txBody>
      </p:sp>
      <p:sp>
        <p:nvSpPr>
          <p:cNvPr id="23" name="Text Placeholder 15">
            <a:extLst>
              <a:ext uri="{FF2B5EF4-FFF2-40B4-BE49-F238E27FC236}">
                <a16:creationId xmlns:a16="http://schemas.microsoft.com/office/drawing/2014/main" id="{BE849B97-3177-214B-B089-E29852B6F76A}"/>
              </a:ext>
            </a:extLst>
          </p:cNvPr>
          <p:cNvSpPr>
            <a:spLocks noGrp="1"/>
          </p:cNvSpPr>
          <p:nvPr>
            <p:ph type="body" sz="quarter" idx="18" hasCustomPrompt="1"/>
          </p:nvPr>
        </p:nvSpPr>
        <p:spPr>
          <a:xfrm>
            <a:off x="6135255" y="2884192"/>
            <a:ext cx="822960" cy="3239072"/>
          </a:xfrm>
        </p:spPr>
        <p:txBody>
          <a:bodyPr lIns="0" rIns="0">
            <a:normAutofit/>
          </a:bodyPr>
          <a:lstStyle>
            <a:lvl1pPr>
              <a:lnSpc>
                <a:spcPts val="2500"/>
              </a:lnSpc>
              <a:spcBef>
                <a:spcPts val="0"/>
              </a:spcBef>
              <a:spcAft>
                <a:spcPts val="1200"/>
              </a:spcAft>
              <a:defRPr sz="1000" b="1" i="0">
                <a:solidFill>
                  <a:schemeClr val="tx1"/>
                </a:solidFill>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5" name="Text Placeholder 2">
            <a:extLst>
              <a:ext uri="{FF2B5EF4-FFF2-40B4-BE49-F238E27FC236}">
                <a16:creationId xmlns:a16="http://schemas.microsoft.com/office/drawing/2014/main" id="{B576DDE0-B8D9-B44C-AC58-458FE08D87DC}"/>
              </a:ext>
            </a:extLst>
          </p:cNvPr>
          <p:cNvSpPr>
            <a:spLocks noGrp="1"/>
          </p:cNvSpPr>
          <p:nvPr>
            <p:ph type="body" idx="19" hasCustomPrompt="1"/>
          </p:nvPr>
        </p:nvSpPr>
        <p:spPr>
          <a:xfrm>
            <a:off x="6978773" y="2891070"/>
            <a:ext cx="4186676" cy="3247460"/>
          </a:xfrm>
        </p:spPr>
        <p:txBody>
          <a:bodyPr lIns="0" rIns="0">
            <a:normAutofit/>
          </a:bodyPr>
          <a:lstStyle>
            <a:lvl1pPr marL="0" indent="0">
              <a:lnSpc>
                <a:spcPts val="2500"/>
              </a:lnSpc>
              <a:spcBef>
                <a:spcPts val="0"/>
              </a:spcBef>
              <a:spcAft>
                <a:spcPts val="1200"/>
              </a:spcAft>
              <a:buNone/>
              <a:defRPr sz="1800" b="0" i="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Enter Text Here </a:t>
            </a:r>
            <a:r>
              <a:rPr lang="en-US" dirty="0" err="1"/>
              <a:t>Shift+Return</a:t>
            </a:r>
            <a:r>
              <a:rPr lang="en-US" dirty="0"/>
              <a:t> (Soft Return / Less Spacing). </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p>
        </p:txBody>
      </p:sp>
    </p:spTree>
    <p:extLst>
      <p:ext uri="{BB962C8B-B14F-4D97-AF65-F5344CB8AC3E}">
        <p14:creationId xmlns:p14="http://schemas.microsoft.com/office/powerpoint/2010/main" val="11093447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44" userDrawn="1">
          <p15:clr>
            <a:srgbClr val="FBAE40"/>
          </p15:clr>
        </p15:guide>
        <p15:guide id="4" pos="4080" userDrawn="1">
          <p15:clr>
            <a:srgbClr val="FBAE40"/>
          </p15:clr>
        </p15:guide>
        <p15:guide id="5" orient="horz" pos="115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ava Agenda-1 Column">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7D4E75-8B6C-874B-960F-F04AA9774D79}"/>
              </a:ext>
            </a:extLst>
          </p:cNvPr>
          <p:cNvSpPr/>
          <p:nvPr userDrawn="1"/>
        </p:nvSpPr>
        <p:spPr>
          <a:xfrm>
            <a:off x="747748" y="703118"/>
            <a:ext cx="10673459" cy="5398744"/>
          </a:xfrm>
          <a:prstGeom prst="rect">
            <a:avLst/>
          </a:prstGeom>
          <a:solidFill>
            <a:schemeClr val="bg1"/>
          </a:solidFill>
          <a:ln>
            <a:noFill/>
          </a:ln>
          <a:effectLst>
            <a:outerShdw blurRad="7620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dirty="0">
              <a:latin typeface="Oracle Sans" panose="020B0503020204020204" pitchFamily="34" charset="0"/>
              <a:cs typeface="Oracle Sans" panose="020B0503020204020204" pitchFamily="34" charset="0"/>
            </a:endParaRPr>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1181100" y="2350182"/>
            <a:ext cx="822960" cy="3239072"/>
          </a:xfrm>
        </p:spPr>
        <p:txBody>
          <a:bodyPr lIns="0" rIns="0">
            <a:normAutofit/>
          </a:bodyPr>
          <a:lstStyle>
            <a:lvl1pPr>
              <a:lnSpc>
                <a:spcPts val="2500"/>
              </a:lnSpc>
              <a:spcBef>
                <a:spcPts val="0"/>
              </a:spcBef>
              <a:spcAft>
                <a:spcPts val="1200"/>
              </a:spcAft>
              <a:defRPr sz="1000" b="1" i="0">
                <a:solidFill>
                  <a:schemeClr val="tx1"/>
                </a:solidFill>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5" name="Footer Placeholder 4">
            <a:extLst>
              <a:ext uri="{FF2B5EF4-FFF2-40B4-BE49-F238E27FC236}">
                <a16:creationId xmlns:a16="http://schemas.microsoft.com/office/drawing/2014/main" id="{D50B7B99-702B-234A-B657-DA4874CF332A}"/>
              </a:ext>
            </a:extLst>
          </p:cNvPr>
          <p:cNvSpPr>
            <a:spLocks noGrp="1"/>
          </p:cNvSpPr>
          <p:nvPr>
            <p:ph type="ftr" sz="quarter" idx="15"/>
          </p:nvPr>
        </p:nvSpPr>
        <p:spPr/>
        <p:txBody>
          <a:bodyPr/>
          <a:lstStyle>
            <a:lvl1pPr>
              <a:defRPr>
                <a:solidFill>
                  <a:schemeClr val="bg1"/>
                </a:solidFill>
              </a:defRPr>
            </a:lvl1pPr>
          </a:lstStyle>
          <a:p>
            <a:r>
              <a:rPr lang="en-US" dirty="0"/>
              <a:t>Copyright © 2019 Oracle and/or its affiliates.</a:t>
            </a:r>
          </a:p>
        </p:txBody>
      </p:sp>
      <p:sp>
        <p:nvSpPr>
          <p:cNvPr id="21" name="Text Placeholder 2">
            <a:extLst>
              <a:ext uri="{FF2B5EF4-FFF2-40B4-BE49-F238E27FC236}">
                <a16:creationId xmlns:a16="http://schemas.microsoft.com/office/drawing/2014/main" id="{AD6E65BB-194C-ED49-9744-0C5DDE66F208}"/>
              </a:ext>
            </a:extLst>
          </p:cNvPr>
          <p:cNvSpPr>
            <a:spLocks noGrp="1"/>
          </p:cNvSpPr>
          <p:nvPr>
            <p:ph type="body" idx="17" hasCustomPrompt="1"/>
          </p:nvPr>
        </p:nvSpPr>
        <p:spPr>
          <a:xfrm>
            <a:off x="2024618" y="2357060"/>
            <a:ext cx="8875030" cy="3247460"/>
          </a:xfrm>
        </p:spPr>
        <p:txBody>
          <a:bodyPr lIns="0" rIns="0">
            <a:norm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sz="1800" b="0" i="0">
                <a:solidFill>
                  <a:schemeClr val="tx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Enter Text Here </a:t>
            </a:r>
            <a:r>
              <a:rPr lang="en-US" dirty="0" err="1"/>
              <a:t>Shift+Return</a:t>
            </a:r>
            <a:r>
              <a:rPr lang="en-US" dirty="0"/>
              <a:t> (Soft Return / Less Spacing)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elitdiam</a:t>
            </a:r>
            <a:r>
              <a:rPr lang="en-US" dirty="0"/>
              <a:t>, non </a:t>
            </a:r>
            <a:r>
              <a:rPr lang="en-US" dirty="0" err="1"/>
              <a:t>aliquet</a:t>
            </a:r>
            <a:r>
              <a:rPr lang="en-US" dirty="0"/>
              <a:t> </a:t>
            </a:r>
            <a:r>
              <a:rPr lang="en-US" dirty="0" err="1"/>
              <a:t>enim</a:t>
            </a:r>
            <a:r>
              <a:rPr lang="en-US" dirty="0"/>
              <a:t>. </a:t>
            </a:r>
          </a:p>
          <a:p>
            <a:r>
              <a:rPr lang="en-US" dirty="0"/>
              <a:t>Enter Text Here </a:t>
            </a:r>
            <a:r>
              <a:rPr lang="en-US" dirty="0" err="1"/>
              <a:t>Shift+Return</a:t>
            </a:r>
            <a:r>
              <a:rPr lang="en-US" dirty="0"/>
              <a:t> (Soft Return / Less Spacing)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elitdiam</a:t>
            </a:r>
            <a:r>
              <a:rPr lang="en-US" dirty="0"/>
              <a:t>, non </a:t>
            </a:r>
            <a:r>
              <a:rPr lang="en-US" dirty="0" err="1"/>
              <a:t>aliquet</a:t>
            </a:r>
            <a:r>
              <a:rPr lang="en-US" dirty="0"/>
              <a:t> </a:t>
            </a:r>
            <a:r>
              <a:rPr lang="en-US" dirty="0" err="1"/>
              <a:t>enim</a:t>
            </a:r>
            <a:r>
              <a:rPr lang="en-US" dirty="0"/>
              <a:t>. </a:t>
            </a:r>
          </a:p>
          <a:p>
            <a:r>
              <a:rPr lang="en-US" dirty="0"/>
              <a:t>Enter Text Here </a:t>
            </a:r>
            <a:r>
              <a:rPr lang="en-US" dirty="0" err="1"/>
              <a:t>Shift+Return</a:t>
            </a:r>
            <a:r>
              <a:rPr lang="en-US" dirty="0"/>
              <a:t> (Soft Return / Less Spacing)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elitdiam</a:t>
            </a:r>
            <a:r>
              <a:rPr lang="en-US" dirty="0"/>
              <a:t>, non </a:t>
            </a:r>
            <a:r>
              <a:rPr lang="en-US" dirty="0" err="1"/>
              <a:t>aliquet</a:t>
            </a:r>
            <a:r>
              <a:rPr lang="en-US" dirty="0"/>
              <a:t> </a:t>
            </a:r>
            <a:r>
              <a:rPr lang="en-US" dirty="0" err="1"/>
              <a:t>enim</a:t>
            </a:r>
            <a:r>
              <a:rPr lang="en-US" dirty="0"/>
              <a:t>. </a:t>
            </a:r>
          </a:p>
        </p:txBody>
      </p:sp>
      <p:sp>
        <p:nvSpPr>
          <p:cNvPr id="12" name="Title 1">
            <a:extLst>
              <a:ext uri="{FF2B5EF4-FFF2-40B4-BE49-F238E27FC236}">
                <a16:creationId xmlns:a16="http://schemas.microsoft.com/office/drawing/2014/main" id="{1332F5B1-6354-1E4A-A8AF-60AB0BBF25F1}"/>
              </a:ext>
            </a:extLst>
          </p:cNvPr>
          <p:cNvSpPr>
            <a:spLocks noGrp="1"/>
          </p:cNvSpPr>
          <p:nvPr>
            <p:ph type="title"/>
          </p:nvPr>
        </p:nvSpPr>
        <p:spPr>
          <a:xfrm>
            <a:off x="1181100" y="891819"/>
            <a:ext cx="8127124" cy="1325563"/>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208885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44">
          <p15:clr>
            <a:srgbClr val="FBAE40"/>
          </p15:clr>
        </p15:guide>
        <p15:guide id="4" pos="40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Java Title and Content">
    <p:bg>
      <p:bgPr>
        <a:solidFill>
          <a:srgbClr val="DEE0E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solidFill>
                  <a:schemeClr val="tx1"/>
                </a:solidFill>
              </a:defRPr>
            </a:lvl1pPr>
          </a:lstStyle>
          <a:p>
            <a:r>
              <a:rPr lang="en-US" dirty="0"/>
              <a:t>Copyright © 2019 Oracle and/or its affiliates.</a:t>
            </a:r>
          </a:p>
        </p:txBody>
      </p:sp>
      <p:pic>
        <p:nvPicPr>
          <p:cNvPr id="7" name="Picture 6">
            <a:extLst>
              <a:ext uri="{FF2B5EF4-FFF2-40B4-BE49-F238E27FC236}">
                <a16:creationId xmlns:a16="http://schemas.microsoft.com/office/drawing/2014/main" id="{0681F4C3-B5A0-BF46-9DA6-6B2B6228BB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1972" cy="264515"/>
          </a:xfrm>
          <a:prstGeom prst="rect">
            <a:avLst/>
          </a:prstGeom>
          <a:effectLst>
            <a:outerShdw blurRad="444500" dir="5400000" algn="t" rotWithShape="0">
              <a:prstClr val="black">
                <a:alpha val="20000"/>
              </a:prstClr>
            </a:outerShdw>
          </a:effectLst>
        </p:spPr>
      </p:pic>
      <p:pic>
        <p:nvPicPr>
          <p:cNvPr id="6" name="Picture 5" descr="A picture containing food, light, drawing&#10;&#10;Description automatically generated">
            <a:extLst>
              <a:ext uri="{FF2B5EF4-FFF2-40B4-BE49-F238E27FC236}">
                <a16:creationId xmlns:a16="http://schemas.microsoft.com/office/drawing/2014/main" id="{A480553A-FDAD-ED43-9B48-B31090BC1B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140" y="6174275"/>
            <a:ext cx="1757716" cy="703773"/>
          </a:xfrm>
          <a:prstGeom prst="rect">
            <a:avLst/>
          </a:prstGeom>
        </p:spPr>
      </p:pic>
    </p:spTree>
    <p:extLst>
      <p:ext uri="{BB962C8B-B14F-4D97-AF65-F5344CB8AC3E}">
        <p14:creationId xmlns:p14="http://schemas.microsoft.com/office/powerpoint/2010/main" val="18606169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768096"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768096" y="1825625"/>
            <a:ext cx="10515600" cy="4351338"/>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857308" y="6512923"/>
            <a:ext cx="7660010" cy="365125"/>
          </a:xfrm>
          <a:prstGeom prst="rect">
            <a:avLst/>
          </a:prstGeom>
        </p:spPr>
        <p:txBody>
          <a:bodyPr vert="horz" lIns="0" tIns="45720" rIns="0" bIns="45720" rtlCol="0" anchor="ctr"/>
          <a:lstStyle>
            <a:lvl1pPr algn="l">
              <a:defRPr sz="700" b="0" i="0">
                <a:solidFill>
                  <a:schemeClr val="tx1"/>
                </a:solidFill>
                <a:latin typeface="Oracle Sans" panose="020B0503020204020204" pitchFamily="34" charset="0"/>
                <a:cs typeface="Oracle Sans" panose="020B0503020204020204" pitchFamily="34" charset="0"/>
              </a:defRPr>
            </a:lvl1pPr>
          </a:lstStyle>
          <a:p>
            <a:r>
              <a:rPr lang="en-US"/>
              <a:t>Copyright © 2019 Oracle and/or its affiliates.</a:t>
            </a:r>
            <a:endParaRPr lang="en-US" dirty="0"/>
          </a:p>
        </p:txBody>
      </p:sp>
      <p:pic>
        <p:nvPicPr>
          <p:cNvPr id="11" name="Picture 10">
            <a:extLst>
              <a:ext uri="{FF2B5EF4-FFF2-40B4-BE49-F238E27FC236}">
                <a16:creationId xmlns:a16="http://schemas.microsoft.com/office/drawing/2014/main" id="{3A1584F4-084F-5440-8812-8A0B3FDEFB95}"/>
              </a:ext>
            </a:extLst>
          </p:cNvPr>
          <p:cNvPicPr>
            <a:picLocks noChangeAspect="1"/>
          </p:cNvPicPr>
          <p:nvPr userDrawn="1"/>
        </p:nvPicPr>
        <p:blipFill>
          <a:blip r:embed="rId42" cstate="print">
            <a:extLst>
              <a:ext uri="{28A0092B-C50C-407E-A947-70E740481C1C}">
                <a14:useLocalDpi xmlns:a14="http://schemas.microsoft.com/office/drawing/2010/main"/>
              </a:ext>
            </a:extLst>
          </a:blip>
          <a:srcRect/>
          <a:stretch/>
        </p:blipFill>
        <p:spPr>
          <a:xfrm>
            <a:off x="11185635" y="6356350"/>
            <a:ext cx="501650" cy="501650"/>
          </a:xfrm>
          <a:prstGeom prst="rect">
            <a:avLst/>
          </a:prstGeom>
        </p:spPr>
      </p:pic>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7" r:id="rId2"/>
    <p:sldLayoutId id="2147483706" r:id="rId3"/>
    <p:sldLayoutId id="2147483715" r:id="rId4"/>
    <p:sldLayoutId id="2147483678" r:id="rId5"/>
    <p:sldLayoutId id="2147483708" r:id="rId6"/>
    <p:sldLayoutId id="2147483679" r:id="rId7"/>
    <p:sldLayoutId id="2147483723" r:id="rId8"/>
    <p:sldLayoutId id="2147483680" r:id="rId9"/>
    <p:sldLayoutId id="2147483681" r:id="rId10"/>
    <p:sldLayoutId id="2147483682" r:id="rId11"/>
    <p:sldLayoutId id="2147483683" r:id="rId12"/>
    <p:sldLayoutId id="2147483719" r:id="rId13"/>
    <p:sldLayoutId id="2147483684" r:id="rId14"/>
    <p:sldLayoutId id="2147483685" r:id="rId15"/>
    <p:sldLayoutId id="2147483686" r:id="rId16"/>
    <p:sldLayoutId id="2147483687" r:id="rId17"/>
    <p:sldLayoutId id="2147483688" r:id="rId18"/>
    <p:sldLayoutId id="2147483721" r:id="rId19"/>
    <p:sldLayoutId id="2147483689" r:id="rId20"/>
    <p:sldLayoutId id="2147483690" r:id="rId21"/>
    <p:sldLayoutId id="2147483691" r:id="rId22"/>
    <p:sldLayoutId id="2147483692" r:id="rId23"/>
    <p:sldLayoutId id="2147483693" r:id="rId24"/>
    <p:sldLayoutId id="2147483707" r:id="rId25"/>
    <p:sldLayoutId id="2147483694" r:id="rId26"/>
    <p:sldLayoutId id="2147483704" r:id="rId27"/>
    <p:sldLayoutId id="2147483716" r:id="rId28"/>
    <p:sldLayoutId id="2147483696" r:id="rId29"/>
    <p:sldLayoutId id="2147483697" r:id="rId30"/>
    <p:sldLayoutId id="2147483712" r:id="rId31"/>
    <p:sldLayoutId id="2147483713" r:id="rId32"/>
    <p:sldLayoutId id="2147483718" r:id="rId33"/>
    <p:sldLayoutId id="2147483722" r:id="rId34"/>
    <p:sldLayoutId id="2147483724" r:id="rId35"/>
    <p:sldLayoutId id="2147483725" r:id="rId36"/>
    <p:sldLayoutId id="2147483726" r:id="rId37"/>
    <p:sldLayoutId id="2147483727" r:id="rId38"/>
    <p:sldLayoutId id="2147483728" r:id="rId39"/>
    <p:sldLayoutId id="2147483729" r:id="rId40"/>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DEE07-55DF-784B-9A9C-EC9FE78FCCEB}"/>
              </a:ext>
            </a:extLst>
          </p:cNvPr>
          <p:cNvSpPr>
            <a:spLocks noGrp="1"/>
          </p:cNvSpPr>
          <p:nvPr>
            <p:ph type="ftr" sz="quarter" idx="11"/>
          </p:nvPr>
        </p:nvSpPr>
        <p:spPr/>
        <p:txBody>
          <a:bodyPr/>
          <a:lstStyle/>
          <a:p>
            <a:r>
              <a:rPr lang="en-US" dirty="0"/>
              <a:t>Copyright © 2020 Oracle and/or its affiliates.</a:t>
            </a:r>
          </a:p>
        </p:txBody>
      </p:sp>
      <p:sp>
        <p:nvSpPr>
          <p:cNvPr id="3" name="Title 2">
            <a:extLst>
              <a:ext uri="{FF2B5EF4-FFF2-40B4-BE49-F238E27FC236}">
                <a16:creationId xmlns:a16="http://schemas.microsoft.com/office/drawing/2014/main" id="{8979A334-07D1-0448-8C4A-DD3795A813B6}"/>
              </a:ext>
            </a:extLst>
          </p:cNvPr>
          <p:cNvSpPr>
            <a:spLocks noGrp="1"/>
          </p:cNvSpPr>
          <p:nvPr>
            <p:ph type="ctrTitle"/>
          </p:nvPr>
        </p:nvSpPr>
        <p:spPr>
          <a:xfrm>
            <a:off x="150999" y="2184662"/>
            <a:ext cx="5562781" cy="1440729"/>
          </a:xfrm>
        </p:spPr>
        <p:txBody>
          <a:bodyPr>
            <a:normAutofit/>
          </a:bodyPr>
          <a:lstStyle/>
          <a:p>
            <a:r>
              <a:rPr lang="en-US" sz="3200" b="1" dirty="0"/>
              <a:t>The Future of Java + You</a:t>
            </a:r>
            <a:br>
              <a:rPr lang="en-US" sz="3200" b="1" dirty="0"/>
            </a:br>
            <a:r>
              <a:rPr lang="en-US" sz="2000" b="1" dirty="0"/>
              <a:t>25 Years of Progress in the Making</a:t>
            </a:r>
          </a:p>
        </p:txBody>
      </p:sp>
      <p:sp>
        <p:nvSpPr>
          <p:cNvPr id="5" name="Text Placeholder 4">
            <a:extLst>
              <a:ext uri="{FF2B5EF4-FFF2-40B4-BE49-F238E27FC236}">
                <a16:creationId xmlns:a16="http://schemas.microsoft.com/office/drawing/2014/main" id="{EFA50054-324D-6641-A0AB-4C07AE544402}"/>
              </a:ext>
            </a:extLst>
          </p:cNvPr>
          <p:cNvSpPr>
            <a:spLocks noGrp="1"/>
          </p:cNvSpPr>
          <p:nvPr>
            <p:ph type="body" sz="quarter" idx="14"/>
          </p:nvPr>
        </p:nvSpPr>
        <p:spPr>
          <a:xfrm>
            <a:off x="150999" y="3853930"/>
            <a:ext cx="4909221" cy="363415"/>
          </a:xfrm>
        </p:spPr>
        <p:txBody>
          <a:bodyPr>
            <a:normAutofit/>
          </a:bodyPr>
          <a:lstStyle/>
          <a:p>
            <a:r>
              <a:rPr lang="en-US" sz="2000" dirty="0"/>
              <a:t>Knoxville Java User Group</a:t>
            </a:r>
          </a:p>
        </p:txBody>
      </p:sp>
      <p:sp>
        <p:nvSpPr>
          <p:cNvPr id="7" name="Text Placeholder 4">
            <a:extLst>
              <a:ext uri="{FF2B5EF4-FFF2-40B4-BE49-F238E27FC236}">
                <a16:creationId xmlns:a16="http://schemas.microsoft.com/office/drawing/2014/main" id="{E96495A8-666F-4648-83BD-EC0F896E98D7}"/>
              </a:ext>
            </a:extLst>
          </p:cNvPr>
          <p:cNvSpPr txBox="1">
            <a:spLocks/>
          </p:cNvSpPr>
          <p:nvPr/>
        </p:nvSpPr>
        <p:spPr>
          <a:xfrm>
            <a:off x="150999" y="4217345"/>
            <a:ext cx="4909221" cy="363415"/>
          </a:xfrm>
          <a:prstGeom prst="rect">
            <a:avLst/>
          </a:prstGeom>
        </p:spPr>
        <p:txBody>
          <a:bodyPr vert="horz" lIns="0" tIns="45720" rIns="0" bIns="45720" rtlCol="0">
            <a:normAutofit/>
          </a:bodyPr>
          <a:lstStyle>
            <a:lvl1pPr marL="0" indent="0" algn="l" defTabSz="914400" rtl="0" eaLnBrk="1" latinLnBrk="0" hangingPunct="1">
              <a:lnSpc>
                <a:spcPts val="1400"/>
              </a:lnSpc>
              <a:spcBef>
                <a:spcPts val="1000"/>
              </a:spcBef>
              <a:buFont typeface="+mj-lt"/>
              <a:buNone/>
              <a:defRPr sz="1600" b="1" i="0" kern="1200">
                <a:solidFill>
                  <a:schemeClr val="bg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2021-02-23</a:t>
            </a:r>
          </a:p>
        </p:txBody>
      </p:sp>
      <p:sp>
        <p:nvSpPr>
          <p:cNvPr id="10" name="Text Placeholder 3">
            <a:extLst>
              <a:ext uri="{FF2B5EF4-FFF2-40B4-BE49-F238E27FC236}">
                <a16:creationId xmlns:a16="http://schemas.microsoft.com/office/drawing/2014/main" id="{72DABE09-BE3F-2941-8CBD-E5D79854860D}"/>
              </a:ext>
            </a:extLst>
          </p:cNvPr>
          <p:cNvSpPr>
            <a:spLocks noGrp="1"/>
          </p:cNvSpPr>
          <p:nvPr>
            <p:ph type="body" sz="quarter" idx="13"/>
          </p:nvPr>
        </p:nvSpPr>
        <p:spPr>
          <a:xfrm>
            <a:off x="150999" y="4928623"/>
            <a:ext cx="5562781" cy="1129277"/>
          </a:xfrm>
        </p:spPr>
        <p:txBody>
          <a:bodyPr>
            <a:noAutofit/>
          </a:bodyPr>
          <a:lstStyle/>
          <a:p>
            <a:r>
              <a:rPr lang="en-US" sz="1800" b="1" dirty="0" err="1">
                <a:latin typeface="Oracle Sans Semi Bold" panose="020B0503020204020204" pitchFamily="34" charset="0"/>
                <a:cs typeface="Oracle Sans Semi Bold" panose="020B0503020204020204" pitchFamily="34" charset="0"/>
              </a:rPr>
              <a:t>Sharat</a:t>
            </a:r>
            <a:r>
              <a:rPr lang="en-US" sz="1800" b="1" dirty="0">
                <a:latin typeface="Oracle Sans Semi Bold" panose="020B0503020204020204" pitchFamily="34" charset="0"/>
                <a:cs typeface="Oracle Sans Semi Bold" panose="020B0503020204020204" pitchFamily="34" charset="0"/>
              </a:rPr>
              <a:t> </a:t>
            </a:r>
            <a:r>
              <a:rPr lang="en-US" sz="1800" b="1" dirty="0" err="1">
                <a:latin typeface="Oracle Sans Semi Bold" panose="020B0503020204020204" pitchFamily="34" charset="0"/>
                <a:cs typeface="Oracle Sans Semi Bold" panose="020B0503020204020204" pitchFamily="34" charset="0"/>
              </a:rPr>
              <a:t>Chander</a:t>
            </a:r>
            <a:endParaRPr lang="en-US" sz="1800" b="1" dirty="0">
              <a:latin typeface="Oracle Sans Semi Bold" panose="020B0503020204020204" pitchFamily="34" charset="0"/>
              <a:cs typeface="Oracle Sans Semi Bold" panose="020B0503020204020204" pitchFamily="34" charset="0"/>
            </a:endParaRPr>
          </a:p>
          <a:p>
            <a:r>
              <a:rPr lang="en-US" sz="1400" dirty="0"/>
              <a:t>Senior Director, Java Product Management &amp; Developer Engagement</a:t>
            </a:r>
          </a:p>
          <a:p>
            <a:r>
              <a:rPr lang="en-US" sz="1400" dirty="0"/>
              <a:t>Java Platform Group</a:t>
            </a:r>
          </a:p>
          <a:p>
            <a:r>
              <a:rPr lang="en-US" sz="1400" dirty="0"/>
              <a:t>Oracle, Corp.</a:t>
            </a:r>
          </a:p>
        </p:txBody>
      </p:sp>
      <p:pic>
        <p:nvPicPr>
          <p:cNvPr id="6" name="Picture 5" descr="A close up of a logo&#10;&#10;Description automatically generated">
            <a:extLst>
              <a:ext uri="{FF2B5EF4-FFF2-40B4-BE49-F238E27FC236}">
                <a16:creationId xmlns:a16="http://schemas.microsoft.com/office/drawing/2014/main" id="{E1EF6545-42EE-454D-BA20-98B7DA2909B7}"/>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9056" y="5943478"/>
            <a:ext cx="720528" cy="720528"/>
          </a:xfrm>
          <a:prstGeom prst="rect">
            <a:avLst/>
          </a:prstGeom>
        </p:spPr>
      </p:pic>
      <p:sp>
        <p:nvSpPr>
          <p:cNvPr id="12" name="Text Placeholder 4">
            <a:extLst>
              <a:ext uri="{FF2B5EF4-FFF2-40B4-BE49-F238E27FC236}">
                <a16:creationId xmlns:a16="http://schemas.microsoft.com/office/drawing/2014/main" id="{CE0E9FAC-630C-E948-B460-124EED7A0AA1}"/>
              </a:ext>
            </a:extLst>
          </p:cNvPr>
          <p:cNvSpPr txBox="1">
            <a:spLocks/>
          </p:cNvSpPr>
          <p:nvPr/>
        </p:nvSpPr>
        <p:spPr>
          <a:xfrm>
            <a:off x="671344" y="6137914"/>
            <a:ext cx="4909221" cy="363415"/>
          </a:xfrm>
          <a:prstGeom prst="rect">
            <a:avLst/>
          </a:prstGeom>
        </p:spPr>
        <p:txBody>
          <a:bodyPr vert="horz" lIns="0" tIns="45720" rIns="0" bIns="45720" rtlCol="0" anchor="ctr">
            <a:normAutofit/>
          </a:bodyPr>
          <a:lstStyle>
            <a:lvl1pPr marL="0" indent="0" algn="l" defTabSz="914400" rtl="0" eaLnBrk="1" latinLnBrk="0" hangingPunct="1">
              <a:lnSpc>
                <a:spcPts val="1400"/>
              </a:lnSpc>
              <a:spcBef>
                <a:spcPts val="1000"/>
              </a:spcBef>
              <a:buFont typeface="+mj-lt"/>
              <a:buNone/>
              <a:defRPr sz="1600" b="1" i="0" kern="1200">
                <a:solidFill>
                  <a:schemeClr val="bg1"/>
                </a:solidFill>
                <a:latin typeface="Oracle Sans" panose="020B0503020204020204" pitchFamily="34" charset="0"/>
                <a:ea typeface="+mn-ea"/>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a:r>
            <a:r>
              <a:rPr lang="en-US" dirty="0" err="1"/>
              <a:t>Sharat_Chander</a:t>
            </a:r>
            <a:endParaRPr lang="en-US" dirty="0"/>
          </a:p>
        </p:txBody>
      </p:sp>
    </p:spTree>
    <p:extLst>
      <p:ext uri="{BB962C8B-B14F-4D97-AF65-F5344CB8AC3E}">
        <p14:creationId xmlns:p14="http://schemas.microsoft.com/office/powerpoint/2010/main" val="1164811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10</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4</a:t>
              </a:r>
            </a:p>
          </p:txBody>
        </p:sp>
      </p:grpSp>
      <p:sp>
        <p:nvSpPr>
          <p:cNvPr id="2" name="TextBox 1">
            <a:extLst>
              <a:ext uri="{FF2B5EF4-FFF2-40B4-BE49-F238E27FC236}">
                <a16:creationId xmlns:a16="http://schemas.microsoft.com/office/drawing/2014/main" id="{BA79097F-0ED3-754B-BD02-993C6661F2FF}"/>
              </a:ext>
            </a:extLst>
          </p:cNvPr>
          <p:cNvSpPr txBox="1"/>
          <p:nvPr/>
        </p:nvSpPr>
        <p:spPr>
          <a:xfrm>
            <a:off x="2340589" y="5625620"/>
            <a:ext cx="751081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openjdk.java.net</a:t>
            </a:r>
            <a:r>
              <a:rPr lang="en-US" sz="2400" dirty="0">
                <a:solidFill>
                  <a:schemeClr val="accent3"/>
                </a:solidFill>
                <a:latin typeface="Oracle Sans Light" panose="020B0403020204020204" pitchFamily="34" charset="0"/>
                <a:cs typeface="Oracle Sans Light" panose="020B0403020204020204" pitchFamily="34" charset="0"/>
              </a:rPr>
              <a:t>/guide</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2273929"/>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OpenJDK Developers Guide</a:t>
            </a:r>
          </a:p>
        </p:txBody>
      </p:sp>
      <p:sp>
        <p:nvSpPr>
          <p:cNvPr id="21" name="Text Placeholder 6">
            <a:extLst>
              <a:ext uri="{FF2B5EF4-FFF2-40B4-BE49-F238E27FC236}">
                <a16:creationId xmlns:a16="http://schemas.microsoft.com/office/drawing/2014/main" id="{D7C031D9-D044-A642-B2C6-477B8C363221}"/>
              </a:ext>
            </a:extLst>
          </p:cNvPr>
          <p:cNvSpPr txBox="1">
            <a:spLocks/>
          </p:cNvSpPr>
          <p:nvPr/>
        </p:nvSpPr>
        <p:spPr>
          <a:xfrm>
            <a:off x="1350748" y="3314817"/>
            <a:ext cx="9490498" cy="2556254"/>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dirty="0"/>
              <a:t>“A living/breathing guide answering questions that developers of the JDK might have around the development process, tooling, standards, and more.”</a:t>
            </a:r>
          </a:p>
        </p:txBody>
      </p:sp>
    </p:spTree>
    <p:extLst>
      <p:ext uri="{BB962C8B-B14F-4D97-AF65-F5344CB8AC3E}">
        <p14:creationId xmlns:p14="http://schemas.microsoft.com/office/powerpoint/2010/main" val="3798561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11</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5</a:t>
              </a:r>
            </a:p>
          </p:txBody>
        </p:sp>
      </p:grpSp>
      <p:sp>
        <p:nvSpPr>
          <p:cNvPr id="2" name="TextBox 1">
            <a:extLst>
              <a:ext uri="{FF2B5EF4-FFF2-40B4-BE49-F238E27FC236}">
                <a16:creationId xmlns:a16="http://schemas.microsoft.com/office/drawing/2014/main" id="{BA79097F-0ED3-754B-BD02-993C6661F2FF}"/>
              </a:ext>
            </a:extLst>
          </p:cNvPr>
          <p:cNvSpPr txBox="1"/>
          <p:nvPr/>
        </p:nvSpPr>
        <p:spPr>
          <a:xfrm>
            <a:off x="2340589" y="5625620"/>
            <a:ext cx="7510817" cy="668740"/>
          </a:xfrm>
          <a:prstGeom prst="rect">
            <a:avLst/>
          </a:prstGeom>
          <a:noFill/>
        </p:spPr>
        <p:txBody>
          <a:bodyPr wrap="square" lIns="0" rIns="0" rtlCol="0">
            <a:noAutofit/>
          </a:bodyPr>
          <a:lstStyle/>
          <a:p>
            <a:pPr algn="ctr"/>
            <a:r>
              <a:rPr lang="en-US" dirty="0">
                <a:solidFill>
                  <a:schemeClr val="accent3"/>
                </a:solidFill>
                <a:latin typeface="Oracle Sans Light" panose="020B0403020204020204" pitchFamily="34" charset="0"/>
                <a:cs typeface="Oracle Sans Light" panose="020B0403020204020204" pitchFamily="34" charset="0"/>
              </a:rPr>
              <a:t>https://</a:t>
            </a:r>
            <a:r>
              <a:rPr lang="en-US" dirty="0" err="1">
                <a:solidFill>
                  <a:schemeClr val="accent3"/>
                </a:solidFill>
                <a:latin typeface="Oracle Sans Light" panose="020B0403020204020204" pitchFamily="34" charset="0"/>
                <a:cs typeface="Oracle Sans Light" panose="020B0403020204020204" pitchFamily="34" charset="0"/>
              </a:rPr>
              <a:t>openjdk.java.net</a:t>
            </a:r>
            <a:r>
              <a:rPr lang="en-US" dirty="0">
                <a:solidFill>
                  <a:schemeClr val="accent3"/>
                </a:solidFill>
                <a:latin typeface="Oracle Sans Light" panose="020B0403020204020204" pitchFamily="34" charset="0"/>
                <a:cs typeface="Oracle Sans Light" panose="020B0403020204020204" pitchFamily="34" charset="0"/>
              </a:rPr>
              <a:t>/contribute</a:t>
            </a:r>
            <a:endParaRPr lang="en-US" b="0" i="0" dirty="0">
              <a:solidFill>
                <a:schemeClr val="accent3"/>
              </a:solidFill>
              <a:latin typeface="Oracle Sans Light" panose="020B0403020204020204" pitchFamily="34" charset="0"/>
              <a:cs typeface="Oracle Sans Light" panose="020B0403020204020204" pitchFamily="34" charset="0"/>
            </a:endParaRPr>
          </a:p>
        </p:txBody>
      </p:sp>
      <p:sp>
        <p:nvSpPr>
          <p:cNvPr id="4" name="TextBox 3">
            <a:extLst>
              <a:ext uri="{FF2B5EF4-FFF2-40B4-BE49-F238E27FC236}">
                <a16:creationId xmlns:a16="http://schemas.microsoft.com/office/drawing/2014/main" id="{F881F9B2-D7F3-8F47-99A0-978466D87A27}"/>
              </a:ext>
            </a:extLst>
          </p:cNvPr>
          <p:cNvSpPr txBox="1"/>
          <p:nvPr/>
        </p:nvSpPr>
        <p:spPr>
          <a:xfrm>
            <a:off x="893216" y="3318794"/>
            <a:ext cx="2379543" cy="1194358"/>
          </a:xfrm>
          <a:prstGeom prst="rect">
            <a:avLst/>
          </a:prstGeom>
          <a:noFill/>
        </p:spPr>
        <p:txBody>
          <a:bodyPr wrap="square" lIns="0" rIns="0" rtlCol="0">
            <a:noAutofit/>
          </a:bodyPr>
          <a:lstStyle/>
          <a:p>
            <a:pPr algn="l"/>
            <a:r>
              <a:rPr lang="en-US" sz="2000" b="1" i="0" dirty="0">
                <a:solidFill>
                  <a:schemeClr val="accent3"/>
                </a:solidFill>
                <a:latin typeface="Oracle Sans Light" panose="020B0403020204020204" pitchFamily="34" charset="0"/>
                <a:cs typeface="Oracle Sans Light" panose="020B0403020204020204" pitchFamily="34" charset="0"/>
              </a:rPr>
              <a:t>Author</a:t>
            </a:r>
          </a:p>
          <a:p>
            <a:pPr algn="l"/>
            <a:r>
              <a:rPr lang="en-US" sz="1600" dirty="0">
                <a:latin typeface="Oracle Sans Light" panose="020B0403020204020204" pitchFamily="34" charset="0"/>
                <a:cs typeface="Oracle Sans Light" panose="020B0403020204020204" pitchFamily="34" charset="0"/>
              </a:rPr>
              <a:t>Contributor who submits patches through a sponsor</a:t>
            </a:r>
            <a:endParaRPr lang="en-US" sz="1600" b="0" i="0" dirty="0">
              <a:latin typeface="Oracle Sans Light" panose="020B0403020204020204" pitchFamily="34" charset="0"/>
              <a:cs typeface="Oracle Sans Light" panose="020B0403020204020204" pitchFamily="34" charset="0"/>
            </a:endParaRPr>
          </a:p>
        </p:txBody>
      </p:sp>
      <p:sp>
        <p:nvSpPr>
          <p:cNvPr id="19" name="TextBox 18">
            <a:extLst>
              <a:ext uri="{FF2B5EF4-FFF2-40B4-BE49-F238E27FC236}">
                <a16:creationId xmlns:a16="http://schemas.microsoft.com/office/drawing/2014/main" id="{F8EFC86B-74FD-7F44-BE82-B67406051568}"/>
              </a:ext>
            </a:extLst>
          </p:cNvPr>
          <p:cNvSpPr txBox="1"/>
          <p:nvPr/>
        </p:nvSpPr>
        <p:spPr>
          <a:xfrm>
            <a:off x="3678876" y="3318794"/>
            <a:ext cx="2379543" cy="1194358"/>
          </a:xfrm>
          <a:prstGeom prst="rect">
            <a:avLst/>
          </a:prstGeom>
          <a:noFill/>
        </p:spPr>
        <p:txBody>
          <a:bodyPr wrap="square" lIns="0" rIns="0" rtlCol="0">
            <a:noAutofit/>
          </a:bodyPr>
          <a:lstStyle/>
          <a:p>
            <a:pPr algn="l"/>
            <a:r>
              <a:rPr lang="en-US" sz="2000" b="1" i="0" dirty="0">
                <a:solidFill>
                  <a:schemeClr val="accent3"/>
                </a:solidFill>
                <a:latin typeface="Oracle Sans Light" panose="020B0403020204020204" pitchFamily="34" charset="0"/>
                <a:cs typeface="Oracle Sans Light" panose="020B0403020204020204" pitchFamily="34" charset="0"/>
              </a:rPr>
              <a:t>Committer</a:t>
            </a:r>
          </a:p>
          <a:p>
            <a:pPr algn="l"/>
            <a:r>
              <a:rPr lang="en-US" sz="1600" dirty="0">
                <a:latin typeface="Oracle Sans Light" panose="020B0403020204020204" pitchFamily="34" charset="0"/>
                <a:cs typeface="Oracle Sans Light" panose="020B0403020204020204" pitchFamily="34" charset="0"/>
              </a:rPr>
              <a:t>Author with push access to the project’s code repository</a:t>
            </a:r>
            <a:endParaRPr lang="en-US" sz="1600" b="0" i="0" dirty="0">
              <a:latin typeface="Oracle Sans Light" panose="020B0403020204020204" pitchFamily="34" charset="0"/>
              <a:cs typeface="Oracle Sans Light" panose="020B0403020204020204" pitchFamily="34" charset="0"/>
            </a:endParaRPr>
          </a:p>
        </p:txBody>
      </p:sp>
      <p:sp>
        <p:nvSpPr>
          <p:cNvPr id="20" name="TextBox 19">
            <a:extLst>
              <a:ext uri="{FF2B5EF4-FFF2-40B4-BE49-F238E27FC236}">
                <a16:creationId xmlns:a16="http://schemas.microsoft.com/office/drawing/2014/main" id="{1C330C23-F63F-664C-8A81-92287948B953}"/>
              </a:ext>
            </a:extLst>
          </p:cNvPr>
          <p:cNvSpPr txBox="1"/>
          <p:nvPr/>
        </p:nvSpPr>
        <p:spPr>
          <a:xfrm>
            <a:off x="6464536" y="3318794"/>
            <a:ext cx="2379543" cy="1194358"/>
          </a:xfrm>
          <a:prstGeom prst="rect">
            <a:avLst/>
          </a:prstGeom>
          <a:noFill/>
        </p:spPr>
        <p:txBody>
          <a:bodyPr wrap="square" lIns="0" rIns="0" rtlCol="0">
            <a:noAutofit/>
          </a:bodyPr>
          <a:lstStyle/>
          <a:p>
            <a:pPr algn="l"/>
            <a:r>
              <a:rPr lang="en-US" sz="2000" b="1" i="0" dirty="0">
                <a:solidFill>
                  <a:schemeClr val="accent3"/>
                </a:solidFill>
                <a:latin typeface="Oracle Sans Light" panose="020B0403020204020204" pitchFamily="34" charset="0"/>
                <a:cs typeface="Oracle Sans Light" panose="020B0403020204020204" pitchFamily="34" charset="0"/>
              </a:rPr>
              <a:t>Reviewer</a:t>
            </a:r>
          </a:p>
          <a:p>
            <a:pPr algn="l"/>
            <a:r>
              <a:rPr lang="en-US" sz="1600" dirty="0">
                <a:latin typeface="Oracle Sans Light" panose="020B0403020204020204" pitchFamily="34" charset="0"/>
                <a:cs typeface="Oracle Sans Light" panose="020B0403020204020204" pitchFamily="34" charset="0"/>
              </a:rPr>
              <a:t>Experienced committer who has the authority to approve changesets</a:t>
            </a:r>
            <a:endParaRPr lang="en-US" sz="1600" b="0" i="0" dirty="0">
              <a:latin typeface="Oracle Sans Light" panose="020B0403020204020204" pitchFamily="34" charset="0"/>
              <a:cs typeface="Oracle Sans Light" panose="020B0403020204020204" pitchFamily="34" charset="0"/>
            </a:endParaRPr>
          </a:p>
        </p:txBody>
      </p:sp>
      <p:sp>
        <p:nvSpPr>
          <p:cNvPr id="22" name="TextBox 21">
            <a:extLst>
              <a:ext uri="{FF2B5EF4-FFF2-40B4-BE49-F238E27FC236}">
                <a16:creationId xmlns:a16="http://schemas.microsoft.com/office/drawing/2014/main" id="{1C506875-0E3C-8741-8FE1-FF8E6D6FD800}"/>
              </a:ext>
            </a:extLst>
          </p:cNvPr>
          <p:cNvSpPr txBox="1"/>
          <p:nvPr/>
        </p:nvSpPr>
        <p:spPr>
          <a:xfrm>
            <a:off x="9250195" y="3318794"/>
            <a:ext cx="2379543" cy="1194358"/>
          </a:xfrm>
          <a:prstGeom prst="rect">
            <a:avLst/>
          </a:prstGeom>
          <a:noFill/>
        </p:spPr>
        <p:txBody>
          <a:bodyPr wrap="square" lIns="0" rIns="0" rtlCol="0">
            <a:noAutofit/>
          </a:bodyPr>
          <a:lstStyle/>
          <a:p>
            <a:pPr algn="l"/>
            <a:r>
              <a:rPr lang="en-US" sz="2000" i="0" dirty="0">
                <a:solidFill>
                  <a:schemeClr val="accent3"/>
                </a:solidFill>
                <a:latin typeface="Oracle Sans Light" panose="020B0403020204020204" pitchFamily="34" charset="0"/>
                <a:cs typeface="Oracle Sans Light" panose="020B0403020204020204" pitchFamily="34" charset="0"/>
              </a:rPr>
              <a:t>Project Lead</a:t>
            </a:r>
          </a:p>
          <a:p>
            <a:pPr algn="l"/>
            <a:r>
              <a:rPr lang="en-US" sz="1600" dirty="0">
                <a:latin typeface="Oracle Sans Light" panose="020B0403020204020204" pitchFamily="34" charset="0"/>
                <a:cs typeface="Oracle Sans Light" panose="020B0403020204020204" pitchFamily="34" charset="0"/>
              </a:rPr>
              <a:t>Committer who is responsible for directing and coordinating the project’s activities</a:t>
            </a:r>
            <a:endParaRPr lang="en-US" sz="1600" b="0" i="0" dirty="0">
              <a:latin typeface="Oracle Sans Light" panose="020B0403020204020204" pitchFamily="34" charset="0"/>
              <a:cs typeface="Oracle Sans Light" panose="020B0403020204020204" pitchFamily="34" charset="0"/>
            </a:endParaRPr>
          </a:p>
        </p:txBody>
      </p:sp>
      <p:cxnSp>
        <p:nvCxnSpPr>
          <p:cNvPr id="10" name="Straight Connector 9">
            <a:extLst>
              <a:ext uri="{FF2B5EF4-FFF2-40B4-BE49-F238E27FC236}">
                <a16:creationId xmlns:a16="http://schemas.microsoft.com/office/drawing/2014/main" id="{0FF2BCA3-DFF8-8246-81FD-608962D73B24}"/>
              </a:ext>
            </a:extLst>
          </p:cNvPr>
          <p:cNvCxnSpPr>
            <a:cxnSpLocks/>
          </p:cNvCxnSpPr>
          <p:nvPr/>
        </p:nvCxnSpPr>
        <p:spPr>
          <a:xfrm>
            <a:off x="3370997" y="3304842"/>
            <a:ext cx="0" cy="120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0BD0C9-19E3-9048-9EBF-D4B3D0121275}"/>
              </a:ext>
            </a:extLst>
          </p:cNvPr>
          <p:cNvCxnSpPr>
            <a:cxnSpLocks/>
          </p:cNvCxnSpPr>
          <p:nvPr/>
        </p:nvCxnSpPr>
        <p:spPr>
          <a:xfrm>
            <a:off x="6139218" y="3304842"/>
            <a:ext cx="0" cy="1208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51EF12-AB72-9B4D-8713-62EF7B1DB107}"/>
              </a:ext>
            </a:extLst>
          </p:cNvPr>
          <p:cNvCxnSpPr>
            <a:cxnSpLocks/>
          </p:cNvCxnSpPr>
          <p:nvPr/>
        </p:nvCxnSpPr>
        <p:spPr>
          <a:xfrm>
            <a:off x="8898671" y="3304842"/>
            <a:ext cx="0" cy="120831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2273929"/>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Ecosystem Participation</a:t>
            </a:r>
          </a:p>
        </p:txBody>
      </p:sp>
    </p:spTree>
    <p:extLst>
      <p:ext uri="{BB962C8B-B14F-4D97-AF65-F5344CB8AC3E}">
        <p14:creationId xmlns:p14="http://schemas.microsoft.com/office/powerpoint/2010/main" val="3731739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12</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6</a:t>
              </a:r>
            </a:p>
          </p:txBody>
        </p:sp>
      </p:grpSp>
      <p:sp>
        <p:nvSpPr>
          <p:cNvPr id="2" name="TextBox 1">
            <a:extLst>
              <a:ext uri="{FF2B5EF4-FFF2-40B4-BE49-F238E27FC236}">
                <a16:creationId xmlns:a16="http://schemas.microsoft.com/office/drawing/2014/main" id="{BA79097F-0ED3-754B-BD02-993C6661F2FF}"/>
              </a:ext>
            </a:extLst>
          </p:cNvPr>
          <p:cNvSpPr txBox="1"/>
          <p:nvPr/>
        </p:nvSpPr>
        <p:spPr>
          <a:xfrm>
            <a:off x="1614826" y="4989374"/>
            <a:ext cx="3211712"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jdk.java.net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2273929"/>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Offering Choice</a:t>
            </a:r>
          </a:p>
        </p:txBody>
      </p:sp>
      <p:sp>
        <p:nvSpPr>
          <p:cNvPr id="21" name="Text Placeholder 6">
            <a:extLst>
              <a:ext uri="{FF2B5EF4-FFF2-40B4-BE49-F238E27FC236}">
                <a16:creationId xmlns:a16="http://schemas.microsoft.com/office/drawing/2014/main" id="{D7C031D9-D044-A642-B2C6-477B8C363221}"/>
              </a:ext>
            </a:extLst>
          </p:cNvPr>
          <p:cNvSpPr txBox="1">
            <a:spLocks/>
          </p:cNvSpPr>
          <p:nvPr/>
        </p:nvSpPr>
        <p:spPr>
          <a:xfrm>
            <a:off x="1227919" y="3338097"/>
            <a:ext cx="3985527" cy="1281706"/>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accent3"/>
                </a:solidFill>
              </a:rPr>
              <a:t>Oracle OpenJDK</a:t>
            </a:r>
          </a:p>
          <a:p>
            <a:pPr algn="ctr"/>
            <a:r>
              <a:rPr lang="en-US" sz="3200" dirty="0"/>
              <a:t>Open-Source Release</a:t>
            </a:r>
          </a:p>
        </p:txBody>
      </p:sp>
      <p:sp>
        <p:nvSpPr>
          <p:cNvPr id="15" name="Text Placeholder 6">
            <a:extLst>
              <a:ext uri="{FF2B5EF4-FFF2-40B4-BE49-F238E27FC236}">
                <a16:creationId xmlns:a16="http://schemas.microsoft.com/office/drawing/2014/main" id="{9C44DA7E-B28B-DD43-B429-175111D68F5F}"/>
              </a:ext>
            </a:extLst>
          </p:cNvPr>
          <p:cNvSpPr txBox="1">
            <a:spLocks/>
          </p:cNvSpPr>
          <p:nvPr/>
        </p:nvSpPr>
        <p:spPr>
          <a:xfrm>
            <a:off x="6246505" y="3338097"/>
            <a:ext cx="3985527" cy="1281706"/>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accent3"/>
                </a:solidFill>
              </a:rPr>
              <a:t>Oracle OpenJDK</a:t>
            </a:r>
          </a:p>
          <a:p>
            <a:pPr algn="ctr"/>
            <a:r>
              <a:rPr lang="en-US" sz="3200" dirty="0"/>
              <a:t>Commercial Release</a:t>
            </a:r>
            <a:endParaRPr lang="en-GB" sz="3200" dirty="0"/>
          </a:p>
          <a:p>
            <a:pPr marL="365760" lvl="1" algn="ctr"/>
            <a:endParaRPr lang="en-US" sz="3200" dirty="0"/>
          </a:p>
          <a:p>
            <a:pPr algn="ctr"/>
            <a:endParaRPr lang="en-US" sz="3200" dirty="0"/>
          </a:p>
          <a:p>
            <a:pPr marL="365760" lvl="1" algn="ctr"/>
            <a:endParaRPr lang="en-US" sz="3200" dirty="0"/>
          </a:p>
          <a:p>
            <a:pPr marL="365760" lvl="1" algn="ctr"/>
            <a:endParaRPr lang="en-US" sz="3200" dirty="0"/>
          </a:p>
        </p:txBody>
      </p:sp>
      <p:sp>
        <p:nvSpPr>
          <p:cNvPr id="16" name="TextBox 15">
            <a:extLst>
              <a:ext uri="{FF2B5EF4-FFF2-40B4-BE49-F238E27FC236}">
                <a16:creationId xmlns:a16="http://schemas.microsoft.com/office/drawing/2014/main" id="{FCBC7429-0DC6-644B-825C-FDABAC5C7285}"/>
              </a:ext>
            </a:extLst>
          </p:cNvPr>
          <p:cNvSpPr txBox="1"/>
          <p:nvPr/>
        </p:nvSpPr>
        <p:spPr>
          <a:xfrm>
            <a:off x="5880470" y="4989374"/>
            <a:ext cx="477653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oracle.com</a:t>
            </a:r>
            <a:r>
              <a:rPr lang="en-US" sz="2400" dirty="0">
                <a:solidFill>
                  <a:schemeClr val="accent3"/>
                </a:solidFill>
                <a:latin typeface="Oracle Sans Light" panose="020B0403020204020204" pitchFamily="34" charset="0"/>
                <a:cs typeface="Oracle Sans Light" panose="020B0403020204020204" pitchFamily="34" charset="0"/>
              </a:rPr>
              <a:t>/</a:t>
            </a:r>
            <a:r>
              <a:rPr lang="en-US" sz="2400" dirty="0" err="1">
                <a:solidFill>
                  <a:schemeClr val="accent3"/>
                </a:solidFill>
                <a:latin typeface="Oracle Sans Light" panose="020B0403020204020204" pitchFamily="34" charset="0"/>
                <a:cs typeface="Oracle Sans Light" panose="020B0403020204020204" pitchFamily="34" charset="0"/>
              </a:rPr>
              <a:t>javadownload</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94669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13</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7</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2273929"/>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Tools, Tools, Tools!</a:t>
            </a:r>
          </a:p>
        </p:txBody>
      </p:sp>
      <p:sp>
        <p:nvSpPr>
          <p:cNvPr id="4" name="TextBox 3">
            <a:extLst>
              <a:ext uri="{FF2B5EF4-FFF2-40B4-BE49-F238E27FC236}">
                <a16:creationId xmlns:a16="http://schemas.microsoft.com/office/drawing/2014/main" id="{74C7381B-93BC-4C4C-A9E1-DC7C6E56F152}"/>
              </a:ext>
            </a:extLst>
          </p:cNvPr>
          <p:cNvSpPr txBox="1"/>
          <p:nvPr/>
        </p:nvSpPr>
        <p:spPr>
          <a:xfrm>
            <a:off x="326272" y="3376091"/>
            <a:ext cx="2605720" cy="1439982"/>
          </a:xfrm>
          <a:prstGeom prst="rect">
            <a:avLst/>
          </a:prstGeom>
          <a:noFill/>
        </p:spPr>
        <p:txBody>
          <a:bodyPr wrap="square" lIns="0" rIns="0" rtlCol="0">
            <a:noAutofit/>
          </a:bodyPr>
          <a:lstStyle/>
          <a:p>
            <a:pPr algn="l"/>
            <a:r>
              <a:rPr lang="en-US" sz="2400" dirty="0" err="1">
                <a:solidFill>
                  <a:schemeClr val="accent3"/>
                </a:solidFill>
                <a:latin typeface="Oracle Sans" panose="020B0503020204020204" pitchFamily="34" charset="0"/>
                <a:cs typeface="Oracle Sans" panose="020B0503020204020204" pitchFamily="34" charset="0"/>
              </a:rPr>
              <a:t>jdeps</a:t>
            </a:r>
            <a:r>
              <a:rPr lang="en-US" sz="2400" dirty="0">
                <a:solidFill>
                  <a:schemeClr val="accent3"/>
                </a:solidFill>
                <a:latin typeface="Oracle Sans" panose="020B0503020204020204" pitchFamily="34" charset="0"/>
                <a:cs typeface="Oracle Sans" panose="020B0503020204020204" pitchFamily="34" charset="0"/>
              </a:rPr>
              <a:t> (Java 8)</a:t>
            </a:r>
          </a:p>
          <a:p>
            <a:pPr algn="l"/>
            <a:r>
              <a:rPr lang="en-US" sz="1200" i="1" dirty="0">
                <a:latin typeface="Oracle Sans" panose="020B0503020204020204" pitchFamily="34" charset="0"/>
                <a:cs typeface="Oracle Sans" panose="020B0503020204020204" pitchFamily="34" charset="0"/>
              </a:rPr>
              <a:t>(Java Class Dependency Analyzer)</a:t>
            </a:r>
          </a:p>
          <a:p>
            <a:r>
              <a:rPr lang="en-US" sz="1200" dirty="0">
                <a:latin typeface="Oracle Sans" panose="020B0503020204020204" pitchFamily="34" charset="0"/>
                <a:cs typeface="Oracle Sans" panose="020B0503020204020204" pitchFamily="34" charset="0"/>
              </a:rPr>
              <a:t>Shows the package-level or class-level dependencies of Java class files.</a:t>
            </a:r>
          </a:p>
          <a:p>
            <a:pPr algn="l"/>
            <a:endParaRPr lang="en-US" sz="2000" b="0" i="0" dirty="0">
              <a:latin typeface="Oracle Sans Light" panose="020B0403020204020204" pitchFamily="34" charset="0"/>
              <a:cs typeface="Oracle Sans Light" panose="020B0403020204020204" pitchFamily="34" charset="0"/>
            </a:endParaRPr>
          </a:p>
        </p:txBody>
      </p:sp>
      <p:sp>
        <p:nvSpPr>
          <p:cNvPr id="20" name="TextBox 19">
            <a:extLst>
              <a:ext uri="{FF2B5EF4-FFF2-40B4-BE49-F238E27FC236}">
                <a16:creationId xmlns:a16="http://schemas.microsoft.com/office/drawing/2014/main" id="{3E1BA6F2-FFEE-EF49-8E90-C8C48180EB9A}"/>
              </a:ext>
            </a:extLst>
          </p:cNvPr>
          <p:cNvSpPr txBox="1"/>
          <p:nvPr/>
        </p:nvSpPr>
        <p:spPr>
          <a:xfrm>
            <a:off x="3171412" y="3376091"/>
            <a:ext cx="2866292" cy="1439982"/>
          </a:xfrm>
          <a:prstGeom prst="rect">
            <a:avLst/>
          </a:prstGeom>
          <a:noFill/>
        </p:spPr>
        <p:txBody>
          <a:bodyPr wrap="square" lIns="0" rIns="0" rtlCol="0">
            <a:noAutofit/>
          </a:bodyPr>
          <a:lstStyle/>
          <a:p>
            <a:pPr algn="l"/>
            <a:r>
              <a:rPr lang="en-US" sz="2400" dirty="0" err="1">
                <a:solidFill>
                  <a:schemeClr val="accent3"/>
                </a:solidFill>
                <a:latin typeface="Oracle Sans" panose="020B0503020204020204" pitchFamily="34" charset="0"/>
                <a:cs typeface="Oracle Sans" panose="020B0503020204020204" pitchFamily="34" charset="0"/>
              </a:rPr>
              <a:t>jdeprscan</a:t>
            </a:r>
            <a:r>
              <a:rPr lang="en-US" sz="2400" dirty="0">
                <a:solidFill>
                  <a:schemeClr val="accent3"/>
                </a:solidFill>
                <a:latin typeface="Oracle Sans" panose="020B0503020204020204" pitchFamily="34" charset="0"/>
                <a:cs typeface="Oracle Sans" panose="020B0503020204020204" pitchFamily="34" charset="0"/>
              </a:rPr>
              <a:t> (Java 9)</a:t>
            </a:r>
          </a:p>
          <a:p>
            <a:pPr algn="l"/>
            <a:r>
              <a:rPr lang="en-US" sz="1200" dirty="0">
                <a:latin typeface="Oracle Sans" panose="020B0503020204020204" pitchFamily="34" charset="0"/>
                <a:cs typeface="Oracle Sans" panose="020B0503020204020204" pitchFamily="34" charset="0"/>
              </a:rPr>
              <a:t>(</a:t>
            </a:r>
            <a:r>
              <a:rPr lang="en-US" sz="1200" i="1" dirty="0">
                <a:latin typeface="Oracle Sans" panose="020B0503020204020204" pitchFamily="34" charset="0"/>
                <a:cs typeface="Oracle Sans" panose="020B0503020204020204" pitchFamily="34" charset="0"/>
              </a:rPr>
              <a:t>Java Deprecation Scanner)</a:t>
            </a:r>
          </a:p>
          <a:p>
            <a:r>
              <a:rPr lang="en-US" sz="1200" dirty="0">
                <a:latin typeface="Oracle Sans" panose="020B0503020204020204" pitchFamily="34" charset="0"/>
                <a:cs typeface="Oracle Sans" panose="020B0503020204020204" pitchFamily="34" charset="0"/>
              </a:rPr>
              <a:t>Scans a jar file for uses of deprecated API elements.</a:t>
            </a:r>
            <a:endParaRPr lang="en-US" sz="2000" b="0" i="0" dirty="0">
              <a:latin typeface="Oracle Sans" panose="020B0503020204020204" pitchFamily="34" charset="0"/>
              <a:cs typeface="Oracle Sans" panose="020B0503020204020204" pitchFamily="34" charset="0"/>
            </a:endParaRPr>
          </a:p>
        </p:txBody>
      </p:sp>
      <p:sp>
        <p:nvSpPr>
          <p:cNvPr id="22" name="TextBox 21">
            <a:extLst>
              <a:ext uri="{FF2B5EF4-FFF2-40B4-BE49-F238E27FC236}">
                <a16:creationId xmlns:a16="http://schemas.microsoft.com/office/drawing/2014/main" id="{37177202-CD35-E54C-BE80-06A2F5C6C224}"/>
              </a:ext>
            </a:extLst>
          </p:cNvPr>
          <p:cNvSpPr txBox="1"/>
          <p:nvPr/>
        </p:nvSpPr>
        <p:spPr>
          <a:xfrm>
            <a:off x="6277124" y="3376091"/>
            <a:ext cx="2605720" cy="1439982"/>
          </a:xfrm>
          <a:prstGeom prst="rect">
            <a:avLst/>
          </a:prstGeom>
          <a:noFill/>
        </p:spPr>
        <p:txBody>
          <a:bodyPr wrap="square" lIns="0" rIns="0" rtlCol="0">
            <a:noAutofit/>
          </a:bodyPr>
          <a:lstStyle/>
          <a:p>
            <a:pPr algn="l"/>
            <a:r>
              <a:rPr lang="en-US" sz="2400" dirty="0" err="1">
                <a:solidFill>
                  <a:schemeClr val="accent3"/>
                </a:solidFill>
                <a:latin typeface="Oracle Sans" panose="020B0503020204020204" pitchFamily="34" charset="0"/>
                <a:cs typeface="Oracle Sans" panose="020B0503020204020204" pitchFamily="34" charset="0"/>
              </a:rPr>
              <a:t>jlink</a:t>
            </a:r>
            <a:r>
              <a:rPr lang="en-US" sz="2400" dirty="0">
                <a:solidFill>
                  <a:schemeClr val="accent3"/>
                </a:solidFill>
                <a:latin typeface="Oracle Sans" panose="020B0503020204020204" pitchFamily="34" charset="0"/>
                <a:cs typeface="Oracle Sans" panose="020B0503020204020204" pitchFamily="34" charset="0"/>
              </a:rPr>
              <a:t> (Java 9)</a:t>
            </a:r>
          </a:p>
          <a:p>
            <a:pPr algn="l"/>
            <a:r>
              <a:rPr lang="en-US" sz="1200" i="1" dirty="0">
                <a:latin typeface="Oracle Sans" panose="020B0503020204020204" pitchFamily="34" charset="0"/>
                <a:cs typeface="Oracle Sans" panose="020B0503020204020204" pitchFamily="34" charset="0"/>
              </a:rPr>
              <a:t>(Java Linker)</a:t>
            </a:r>
          </a:p>
          <a:p>
            <a:r>
              <a:rPr lang="en-US" sz="1200" dirty="0">
                <a:latin typeface="Oracle Sans" panose="020B0503020204020204" pitchFamily="34" charset="0"/>
                <a:cs typeface="Oracle Sans" panose="020B0503020204020204" pitchFamily="34" charset="0"/>
              </a:rPr>
              <a:t>Create a custom JRE for your application, which assembles and optimizes the Java modules and their dependencies needed to run your application.</a:t>
            </a:r>
            <a:endParaRPr lang="en-US" sz="2000" b="0" i="0" dirty="0">
              <a:latin typeface="Oracle Sans" panose="020B0503020204020204" pitchFamily="34" charset="0"/>
              <a:cs typeface="Oracle Sans" panose="020B0503020204020204" pitchFamily="34" charset="0"/>
            </a:endParaRPr>
          </a:p>
        </p:txBody>
      </p:sp>
      <p:sp>
        <p:nvSpPr>
          <p:cNvPr id="23" name="TextBox 22">
            <a:extLst>
              <a:ext uri="{FF2B5EF4-FFF2-40B4-BE49-F238E27FC236}">
                <a16:creationId xmlns:a16="http://schemas.microsoft.com/office/drawing/2014/main" id="{E7718AB2-393F-0043-95A6-0684175182AF}"/>
              </a:ext>
            </a:extLst>
          </p:cNvPr>
          <p:cNvSpPr txBox="1"/>
          <p:nvPr/>
        </p:nvSpPr>
        <p:spPr>
          <a:xfrm>
            <a:off x="9122265" y="3376091"/>
            <a:ext cx="2605720" cy="1439982"/>
          </a:xfrm>
          <a:prstGeom prst="rect">
            <a:avLst/>
          </a:prstGeom>
          <a:noFill/>
        </p:spPr>
        <p:txBody>
          <a:bodyPr wrap="square" lIns="0" rIns="0" rtlCol="0">
            <a:noAutofit/>
          </a:bodyPr>
          <a:lstStyle/>
          <a:p>
            <a:pPr algn="l"/>
            <a:r>
              <a:rPr lang="en-US" sz="2400" dirty="0">
                <a:solidFill>
                  <a:schemeClr val="accent3"/>
                </a:solidFill>
                <a:latin typeface="Oracle Sans" panose="020B0503020204020204" pitchFamily="34" charset="0"/>
                <a:cs typeface="Oracle Sans" panose="020B0503020204020204" pitchFamily="34" charset="0"/>
              </a:rPr>
              <a:t>Java Doc (Java 9)</a:t>
            </a:r>
          </a:p>
          <a:p>
            <a:r>
              <a:rPr lang="en-US" sz="1200" dirty="0">
                <a:latin typeface="Oracle Sans" panose="020B0503020204020204" pitchFamily="34" charset="0"/>
                <a:cs typeface="Oracle Sans" panose="020B0503020204020204" pitchFamily="34" charset="0"/>
              </a:rPr>
              <a:t>Adds a search box to API documentation generated by the standard </a:t>
            </a:r>
            <a:r>
              <a:rPr lang="en-US" sz="1200" dirty="0" err="1">
                <a:latin typeface="Oracle Sans" panose="020B0503020204020204" pitchFamily="34" charset="0"/>
                <a:cs typeface="Oracle Sans" panose="020B0503020204020204" pitchFamily="34" charset="0"/>
              </a:rPr>
              <a:t>doclet</a:t>
            </a:r>
            <a:r>
              <a:rPr lang="en-US" sz="1200" dirty="0">
                <a:latin typeface="Oracle Sans" panose="020B0503020204020204" pitchFamily="34" charset="0"/>
                <a:cs typeface="Oracle Sans" panose="020B0503020204020204" pitchFamily="34" charset="0"/>
              </a:rPr>
              <a:t> that can be used to search for program elements and tagged words and phrases within the documentation.</a:t>
            </a:r>
            <a:endParaRPr lang="en-US" sz="2000" b="0" i="0" dirty="0">
              <a:latin typeface="Oracle Sans" panose="020B0503020204020204" pitchFamily="34" charset="0"/>
              <a:cs typeface="Oracle Sans" panose="020B0503020204020204" pitchFamily="34" charset="0"/>
            </a:endParaRPr>
          </a:p>
        </p:txBody>
      </p:sp>
      <p:sp>
        <p:nvSpPr>
          <p:cNvPr id="24" name="TextBox 23">
            <a:extLst>
              <a:ext uri="{FF2B5EF4-FFF2-40B4-BE49-F238E27FC236}">
                <a16:creationId xmlns:a16="http://schemas.microsoft.com/office/drawing/2014/main" id="{5CCC9E62-4EDC-E34C-86CF-DE612FCBA77A}"/>
              </a:ext>
            </a:extLst>
          </p:cNvPr>
          <p:cNvSpPr txBox="1"/>
          <p:nvPr/>
        </p:nvSpPr>
        <p:spPr>
          <a:xfrm>
            <a:off x="2354238" y="5771894"/>
            <a:ext cx="751081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openjdk.java.net</a:t>
            </a:r>
            <a:r>
              <a:rPr lang="en-US" sz="2400" dirty="0">
                <a:solidFill>
                  <a:schemeClr val="accent3"/>
                </a:solidFill>
                <a:latin typeface="Oracle Sans Light" panose="020B0403020204020204" pitchFamily="34" charset="0"/>
                <a:cs typeface="Oracle Sans Light" panose="020B0403020204020204" pitchFamily="34" charset="0"/>
              </a:rPr>
              <a:t>/tools</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cxnSp>
        <p:nvCxnSpPr>
          <p:cNvPr id="28" name="Straight Connector 27">
            <a:extLst>
              <a:ext uri="{FF2B5EF4-FFF2-40B4-BE49-F238E27FC236}">
                <a16:creationId xmlns:a16="http://schemas.microsoft.com/office/drawing/2014/main" id="{BB4C3CEF-197E-C34B-B6AD-E3FDB415591C}"/>
              </a:ext>
            </a:extLst>
          </p:cNvPr>
          <p:cNvCxnSpPr>
            <a:cxnSpLocks/>
          </p:cNvCxnSpPr>
          <p:nvPr/>
        </p:nvCxnSpPr>
        <p:spPr>
          <a:xfrm>
            <a:off x="2972936" y="3349483"/>
            <a:ext cx="0" cy="165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120B39-61D5-354D-8536-AA8CBA896B59}"/>
              </a:ext>
            </a:extLst>
          </p:cNvPr>
          <p:cNvCxnSpPr>
            <a:cxnSpLocks/>
          </p:cNvCxnSpPr>
          <p:nvPr/>
        </p:nvCxnSpPr>
        <p:spPr>
          <a:xfrm>
            <a:off x="6109647" y="3349483"/>
            <a:ext cx="0" cy="165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A0966B-DD60-A94C-AA93-AA609F522E0F}"/>
              </a:ext>
            </a:extLst>
          </p:cNvPr>
          <p:cNvCxnSpPr>
            <a:cxnSpLocks/>
          </p:cNvCxnSpPr>
          <p:nvPr/>
        </p:nvCxnSpPr>
        <p:spPr>
          <a:xfrm>
            <a:off x="8951084" y="3349483"/>
            <a:ext cx="0" cy="1659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510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14</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8</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2192041"/>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Gathering Feedback</a:t>
            </a:r>
          </a:p>
        </p:txBody>
      </p:sp>
      <p:sp>
        <p:nvSpPr>
          <p:cNvPr id="4" name="TextBox 3">
            <a:extLst>
              <a:ext uri="{FF2B5EF4-FFF2-40B4-BE49-F238E27FC236}">
                <a16:creationId xmlns:a16="http://schemas.microsoft.com/office/drawing/2014/main" id="{74C7381B-93BC-4C4C-A9E1-DC7C6E56F152}"/>
              </a:ext>
            </a:extLst>
          </p:cNvPr>
          <p:cNvSpPr txBox="1"/>
          <p:nvPr/>
        </p:nvSpPr>
        <p:spPr>
          <a:xfrm>
            <a:off x="310533" y="3109888"/>
            <a:ext cx="3352194" cy="1439982"/>
          </a:xfrm>
          <a:prstGeom prst="rect">
            <a:avLst/>
          </a:prstGeom>
          <a:noFill/>
        </p:spPr>
        <p:txBody>
          <a:bodyPr wrap="square" lIns="0" rIns="0" rtlCol="0">
            <a:noAutofit/>
          </a:bodyPr>
          <a:lstStyle/>
          <a:p>
            <a:pPr algn="l"/>
            <a:r>
              <a:rPr lang="en-US" sz="2400" dirty="0">
                <a:solidFill>
                  <a:schemeClr val="accent3"/>
                </a:solidFill>
                <a:latin typeface="Oracle Sans" panose="020B0503020204020204" pitchFamily="34" charset="0"/>
                <a:cs typeface="Oracle Sans" panose="020B0503020204020204" pitchFamily="34" charset="0"/>
              </a:rPr>
              <a:t>Experimental </a:t>
            </a:r>
          </a:p>
          <a:p>
            <a:pPr algn="l"/>
            <a:r>
              <a:rPr lang="en-US" sz="2400" dirty="0">
                <a:solidFill>
                  <a:schemeClr val="accent3"/>
                </a:solidFill>
                <a:latin typeface="Oracle Sans" panose="020B0503020204020204" pitchFamily="34" charset="0"/>
                <a:cs typeface="Oracle Sans" panose="020B0503020204020204" pitchFamily="34" charset="0"/>
              </a:rPr>
              <a:t>Features</a:t>
            </a:r>
          </a:p>
          <a:p>
            <a:r>
              <a:rPr lang="en-US" sz="1200" dirty="0">
                <a:latin typeface="Oracle Sans" panose="020B0503020204020204" pitchFamily="34" charset="0"/>
                <a:cs typeface="Oracle Sans" panose="020B0503020204020204" pitchFamily="34" charset="0"/>
              </a:rPr>
              <a:t>A test-bed mechanism used to gather feedback on nontrivial </a:t>
            </a:r>
            <a:r>
              <a:rPr lang="en-US" sz="1200" dirty="0" err="1">
                <a:latin typeface="Oracle Sans" panose="020B0503020204020204" pitchFamily="34" charset="0"/>
                <a:cs typeface="Oracle Sans" panose="020B0503020204020204" pitchFamily="34" charset="0"/>
              </a:rPr>
              <a:t>HotSpot</a:t>
            </a:r>
            <a:r>
              <a:rPr lang="en-US" sz="1200" dirty="0">
                <a:latin typeface="Oracle Sans" panose="020B0503020204020204" pitchFamily="34" charset="0"/>
                <a:cs typeface="Oracle Sans" panose="020B0503020204020204" pitchFamily="34" charset="0"/>
              </a:rPr>
              <a:t> enhancements.</a:t>
            </a:r>
            <a:endParaRPr lang="en-US" sz="1200" b="0" i="0" dirty="0">
              <a:latin typeface="Oracle Sans" panose="020B0503020204020204" pitchFamily="34" charset="0"/>
              <a:cs typeface="Oracle Sans" panose="020B0503020204020204" pitchFamily="34" charset="0"/>
            </a:endParaRPr>
          </a:p>
        </p:txBody>
      </p:sp>
      <p:sp>
        <p:nvSpPr>
          <p:cNvPr id="20" name="TextBox 19">
            <a:extLst>
              <a:ext uri="{FF2B5EF4-FFF2-40B4-BE49-F238E27FC236}">
                <a16:creationId xmlns:a16="http://schemas.microsoft.com/office/drawing/2014/main" id="{3E1BA6F2-FFEE-EF49-8E90-C8C48180EB9A}"/>
              </a:ext>
            </a:extLst>
          </p:cNvPr>
          <p:cNvSpPr txBox="1"/>
          <p:nvPr/>
        </p:nvSpPr>
        <p:spPr>
          <a:xfrm>
            <a:off x="4230414" y="3109888"/>
            <a:ext cx="3352192" cy="1439982"/>
          </a:xfrm>
          <a:prstGeom prst="rect">
            <a:avLst/>
          </a:prstGeom>
          <a:noFill/>
        </p:spPr>
        <p:txBody>
          <a:bodyPr wrap="square" lIns="0" rIns="0" rtlCol="0">
            <a:noAutofit/>
          </a:bodyPr>
          <a:lstStyle/>
          <a:p>
            <a:pPr algn="l"/>
            <a:r>
              <a:rPr lang="en-US" sz="2400" dirty="0">
                <a:solidFill>
                  <a:schemeClr val="accent3"/>
                </a:solidFill>
                <a:latin typeface="Oracle Sans" panose="020B0503020204020204" pitchFamily="34" charset="0"/>
                <a:cs typeface="Oracle Sans" panose="020B0503020204020204" pitchFamily="34" charset="0"/>
              </a:rPr>
              <a:t>Incubator </a:t>
            </a:r>
          </a:p>
          <a:p>
            <a:pPr algn="l"/>
            <a:r>
              <a:rPr lang="en-US" sz="2400" dirty="0">
                <a:solidFill>
                  <a:schemeClr val="accent3"/>
                </a:solidFill>
                <a:latin typeface="Oracle Sans" panose="020B0503020204020204" pitchFamily="34" charset="0"/>
                <a:cs typeface="Oracle Sans" panose="020B0503020204020204" pitchFamily="34" charset="0"/>
              </a:rPr>
              <a:t>Modules</a:t>
            </a:r>
          </a:p>
          <a:p>
            <a:r>
              <a:rPr lang="en-US" sz="1200" dirty="0">
                <a:latin typeface="Oracle Sans" panose="020B0503020204020204" pitchFamily="34" charset="0"/>
                <a:cs typeface="Oracle Sans" panose="020B0503020204020204" pitchFamily="34" charset="0"/>
              </a:rPr>
              <a:t>Enables the inclusion of JDK APIs and JDK tools that might one day, after improvements and stabilizations, be included and supported in the Java SE platform or in the JDK.</a:t>
            </a:r>
            <a:endParaRPr lang="en-US" sz="1200" b="0" i="0" dirty="0">
              <a:latin typeface="Oracle Sans" panose="020B0503020204020204" pitchFamily="34" charset="0"/>
              <a:cs typeface="Oracle Sans" panose="020B0503020204020204" pitchFamily="34" charset="0"/>
            </a:endParaRPr>
          </a:p>
        </p:txBody>
      </p:sp>
      <p:sp>
        <p:nvSpPr>
          <p:cNvPr id="22" name="TextBox 21">
            <a:extLst>
              <a:ext uri="{FF2B5EF4-FFF2-40B4-BE49-F238E27FC236}">
                <a16:creationId xmlns:a16="http://schemas.microsoft.com/office/drawing/2014/main" id="{37177202-CD35-E54C-BE80-06A2F5C6C224}"/>
              </a:ext>
            </a:extLst>
          </p:cNvPr>
          <p:cNvSpPr txBox="1"/>
          <p:nvPr/>
        </p:nvSpPr>
        <p:spPr>
          <a:xfrm>
            <a:off x="8150292" y="3109888"/>
            <a:ext cx="3731170" cy="1439982"/>
          </a:xfrm>
          <a:prstGeom prst="rect">
            <a:avLst/>
          </a:prstGeom>
          <a:noFill/>
        </p:spPr>
        <p:txBody>
          <a:bodyPr wrap="square" lIns="0" rIns="0" rtlCol="0">
            <a:noAutofit/>
          </a:bodyPr>
          <a:lstStyle/>
          <a:p>
            <a:pPr algn="l"/>
            <a:r>
              <a:rPr lang="en-US" sz="2400" dirty="0">
                <a:solidFill>
                  <a:schemeClr val="accent3"/>
                </a:solidFill>
                <a:latin typeface="Oracle Sans" panose="020B0503020204020204" pitchFamily="34" charset="0"/>
                <a:cs typeface="Oracle Sans" panose="020B0503020204020204" pitchFamily="34" charset="0"/>
              </a:rPr>
              <a:t>Preview </a:t>
            </a:r>
          </a:p>
          <a:p>
            <a:pPr algn="l"/>
            <a:r>
              <a:rPr lang="en-US" sz="2400" dirty="0">
                <a:solidFill>
                  <a:schemeClr val="accent3"/>
                </a:solidFill>
                <a:latin typeface="Oracle Sans" panose="020B0503020204020204" pitchFamily="34" charset="0"/>
                <a:cs typeface="Oracle Sans" panose="020B0503020204020204" pitchFamily="34" charset="0"/>
              </a:rPr>
              <a:t>Features</a:t>
            </a:r>
          </a:p>
          <a:p>
            <a:r>
              <a:rPr lang="en-US" sz="1200" dirty="0">
                <a:latin typeface="Oracle Sans" panose="020B0503020204020204" pitchFamily="34" charset="0"/>
                <a:cs typeface="Oracle Sans" panose="020B0503020204020204" pitchFamily="34" charset="0"/>
              </a:rPr>
              <a:t>A feature that is believed to be fully specified and implemented, but may still change before it is included in the Java platform on a final and permanent basis. The gathered feedback will be evaluated and used to make eventual adjustments before a feature becomes permanent.</a:t>
            </a:r>
            <a:endParaRPr lang="en-US" sz="1200" b="0" i="0" dirty="0">
              <a:latin typeface="Oracle Sans" panose="020B0503020204020204" pitchFamily="34" charset="0"/>
              <a:cs typeface="Oracle Sans" panose="020B0503020204020204" pitchFamily="34" charset="0"/>
            </a:endParaRPr>
          </a:p>
        </p:txBody>
      </p:sp>
      <p:sp>
        <p:nvSpPr>
          <p:cNvPr id="24" name="TextBox 23">
            <a:extLst>
              <a:ext uri="{FF2B5EF4-FFF2-40B4-BE49-F238E27FC236}">
                <a16:creationId xmlns:a16="http://schemas.microsoft.com/office/drawing/2014/main" id="{5CCC9E62-4EDC-E34C-86CF-DE612FCBA77A}"/>
              </a:ext>
            </a:extLst>
          </p:cNvPr>
          <p:cNvSpPr txBox="1"/>
          <p:nvPr/>
        </p:nvSpPr>
        <p:spPr>
          <a:xfrm>
            <a:off x="275230" y="5699116"/>
            <a:ext cx="11641535" cy="668740"/>
          </a:xfrm>
          <a:prstGeom prst="rect">
            <a:avLst/>
          </a:prstGeom>
          <a:noFill/>
        </p:spPr>
        <p:txBody>
          <a:bodyPr wrap="square" lIns="0" rIns="0" rtlCol="0">
            <a:noAutofit/>
          </a:bodyPr>
          <a:lstStyle/>
          <a:p>
            <a:pPr algn="ctr"/>
            <a:r>
              <a:rPr lang="en-US" sz="2000" dirty="0">
                <a:solidFill>
                  <a:schemeClr val="accent3"/>
                </a:solidFill>
                <a:latin typeface="Oracle Sans Light" panose="020B0403020204020204" pitchFamily="34" charset="0"/>
                <a:cs typeface="Oracle Sans Light" panose="020B0403020204020204" pitchFamily="34" charset="0"/>
              </a:rPr>
              <a:t>https://</a:t>
            </a:r>
            <a:r>
              <a:rPr lang="en-US" sz="2000" dirty="0" err="1">
                <a:solidFill>
                  <a:schemeClr val="accent3"/>
                </a:solidFill>
                <a:latin typeface="Oracle Sans Light" panose="020B0403020204020204" pitchFamily="34" charset="0"/>
                <a:cs typeface="Oracle Sans Light" panose="020B0403020204020204" pitchFamily="34" charset="0"/>
              </a:rPr>
              <a:t>blogs.oracle.com</a:t>
            </a:r>
            <a:r>
              <a:rPr lang="en-US" sz="2000" dirty="0">
                <a:solidFill>
                  <a:schemeClr val="accent3"/>
                </a:solidFill>
                <a:latin typeface="Oracle Sans Light" panose="020B0403020204020204" pitchFamily="34" charset="0"/>
                <a:cs typeface="Oracle Sans Light" panose="020B0403020204020204" pitchFamily="34" charset="0"/>
              </a:rPr>
              <a:t>/</a:t>
            </a:r>
            <a:r>
              <a:rPr lang="en-US" sz="2000" dirty="0" err="1">
                <a:solidFill>
                  <a:schemeClr val="accent3"/>
                </a:solidFill>
                <a:latin typeface="Oracle Sans Light" panose="020B0403020204020204" pitchFamily="34" charset="0"/>
                <a:cs typeface="Oracle Sans Light" panose="020B0403020204020204" pitchFamily="34" charset="0"/>
              </a:rPr>
              <a:t>javamagazine</a:t>
            </a:r>
            <a:r>
              <a:rPr lang="en-US" sz="2000" dirty="0">
                <a:solidFill>
                  <a:schemeClr val="accent3"/>
                </a:solidFill>
                <a:latin typeface="Oracle Sans Light" panose="020B0403020204020204" pitchFamily="34" charset="0"/>
                <a:cs typeface="Oracle Sans Light" panose="020B0403020204020204" pitchFamily="34" charset="0"/>
              </a:rPr>
              <a:t>/the-role-of-previews-in-java-14-java-15-java-16-and-beyond</a:t>
            </a:r>
            <a:endParaRPr lang="en-US" sz="2000" b="0" i="0" dirty="0">
              <a:solidFill>
                <a:schemeClr val="accent3"/>
              </a:solidFill>
              <a:latin typeface="Oracle Sans Light" panose="020B0403020204020204" pitchFamily="34" charset="0"/>
              <a:cs typeface="Oracle Sans Light" panose="020B0403020204020204" pitchFamily="34" charset="0"/>
            </a:endParaRPr>
          </a:p>
        </p:txBody>
      </p:sp>
      <p:cxnSp>
        <p:nvCxnSpPr>
          <p:cNvPr id="28" name="Straight Connector 27">
            <a:extLst>
              <a:ext uri="{FF2B5EF4-FFF2-40B4-BE49-F238E27FC236}">
                <a16:creationId xmlns:a16="http://schemas.microsoft.com/office/drawing/2014/main" id="{BB4C3CEF-197E-C34B-B6AD-E3FDB415591C}"/>
              </a:ext>
            </a:extLst>
          </p:cNvPr>
          <p:cNvCxnSpPr>
            <a:cxnSpLocks/>
          </p:cNvCxnSpPr>
          <p:nvPr/>
        </p:nvCxnSpPr>
        <p:spPr>
          <a:xfrm>
            <a:off x="3890360" y="3205304"/>
            <a:ext cx="0" cy="181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3AF88B-ED00-DF45-8E30-3E8AF804EB15}"/>
              </a:ext>
            </a:extLst>
          </p:cNvPr>
          <p:cNvCxnSpPr>
            <a:cxnSpLocks/>
          </p:cNvCxnSpPr>
          <p:nvPr/>
        </p:nvCxnSpPr>
        <p:spPr>
          <a:xfrm>
            <a:off x="7809542" y="3205304"/>
            <a:ext cx="0" cy="1817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82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458255"/>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15</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9</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1755308"/>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b="1" dirty="0">
                <a:latin typeface="Oracle Sans" panose="020B0503020204020204" pitchFamily="34" charset="0"/>
              </a:rPr>
              <a:t>Innovating for the Future</a:t>
            </a:r>
          </a:p>
        </p:txBody>
      </p:sp>
      <p:sp>
        <p:nvSpPr>
          <p:cNvPr id="19" name="TextBox 18">
            <a:extLst>
              <a:ext uri="{FF2B5EF4-FFF2-40B4-BE49-F238E27FC236}">
                <a16:creationId xmlns:a16="http://schemas.microsoft.com/office/drawing/2014/main" id="{55B095D3-F77A-AB47-B2E6-74364EA62B25}"/>
              </a:ext>
            </a:extLst>
          </p:cNvPr>
          <p:cNvSpPr txBox="1"/>
          <p:nvPr/>
        </p:nvSpPr>
        <p:spPr>
          <a:xfrm>
            <a:off x="282235" y="2657577"/>
            <a:ext cx="1723445" cy="2596804"/>
          </a:xfrm>
          <a:prstGeom prst="rect">
            <a:avLst/>
          </a:prstGeom>
          <a:solidFill>
            <a:srgbClr val="4F7884"/>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Panama</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Improving and enriching the connections between the Java virtual machine and well-defined but “foreign” (non-Java) APIs</a:t>
            </a:r>
          </a:p>
        </p:txBody>
      </p:sp>
      <p:sp>
        <p:nvSpPr>
          <p:cNvPr id="21" name="TextBox 20">
            <a:extLst>
              <a:ext uri="{FF2B5EF4-FFF2-40B4-BE49-F238E27FC236}">
                <a16:creationId xmlns:a16="http://schemas.microsoft.com/office/drawing/2014/main" id="{D1AB0512-4E67-8541-9836-5E4C0BFA3B9B}"/>
              </a:ext>
            </a:extLst>
          </p:cNvPr>
          <p:cNvSpPr txBox="1"/>
          <p:nvPr/>
        </p:nvSpPr>
        <p:spPr>
          <a:xfrm>
            <a:off x="2261477" y="2657577"/>
            <a:ext cx="1723445" cy="2596804"/>
          </a:xfrm>
          <a:prstGeom prst="rect">
            <a:avLst/>
          </a:prstGeom>
          <a:solidFill>
            <a:srgbClr val="098CB6"/>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Valhalla</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Higher density and performance of machine learning and big data applications through the introduction of inline classes</a:t>
            </a:r>
          </a:p>
        </p:txBody>
      </p:sp>
      <p:sp>
        <p:nvSpPr>
          <p:cNvPr id="23" name="TextBox 22">
            <a:extLst>
              <a:ext uri="{FF2B5EF4-FFF2-40B4-BE49-F238E27FC236}">
                <a16:creationId xmlns:a16="http://schemas.microsoft.com/office/drawing/2014/main" id="{83AE0AE9-3EEA-044C-B8D6-882E73767F0A}"/>
              </a:ext>
            </a:extLst>
          </p:cNvPr>
          <p:cNvSpPr txBox="1"/>
          <p:nvPr/>
        </p:nvSpPr>
        <p:spPr>
          <a:xfrm>
            <a:off x="4240719" y="2657577"/>
            <a:ext cx="1723445" cy="2596804"/>
          </a:xfrm>
          <a:prstGeom prst="rect">
            <a:avLst/>
          </a:prstGeom>
          <a:solidFill>
            <a:srgbClr val="005670"/>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Loom</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Massively scale lightweight virtual threads, making concurrency simple again</a:t>
            </a:r>
            <a:endParaRPr lang="en-US" dirty="0">
              <a:solidFill>
                <a:schemeClr val="bg1"/>
              </a:solidFill>
              <a:latin typeface="Oracle Sans Light" panose="020B0403020204020204" pitchFamily="34" charset="0"/>
              <a:cs typeface="Oracle Sans Light" panose="020B0403020204020204" pitchFamily="34" charset="0"/>
            </a:endParaRPr>
          </a:p>
        </p:txBody>
      </p:sp>
      <p:sp>
        <p:nvSpPr>
          <p:cNvPr id="29" name="TextBox 28">
            <a:extLst>
              <a:ext uri="{FF2B5EF4-FFF2-40B4-BE49-F238E27FC236}">
                <a16:creationId xmlns:a16="http://schemas.microsoft.com/office/drawing/2014/main" id="{90C24517-B5BB-9548-B5C5-13F74169E924}"/>
              </a:ext>
            </a:extLst>
          </p:cNvPr>
          <p:cNvSpPr txBox="1"/>
          <p:nvPr/>
        </p:nvSpPr>
        <p:spPr>
          <a:xfrm>
            <a:off x="6219961" y="2657577"/>
            <a:ext cx="1723445" cy="2596804"/>
          </a:xfrm>
          <a:prstGeom prst="rect">
            <a:avLst/>
          </a:prstGeom>
          <a:solidFill>
            <a:srgbClr val="FF9E2F"/>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Amber</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Continuously improve developer productivity through evolutions of the Java language</a:t>
            </a:r>
          </a:p>
        </p:txBody>
      </p:sp>
      <p:sp>
        <p:nvSpPr>
          <p:cNvPr id="30" name="TextBox 29">
            <a:extLst>
              <a:ext uri="{FF2B5EF4-FFF2-40B4-BE49-F238E27FC236}">
                <a16:creationId xmlns:a16="http://schemas.microsoft.com/office/drawing/2014/main" id="{28B11043-B172-D345-9695-F31D7A24B732}"/>
              </a:ext>
            </a:extLst>
          </p:cNvPr>
          <p:cNvSpPr txBox="1"/>
          <p:nvPr/>
        </p:nvSpPr>
        <p:spPr>
          <a:xfrm>
            <a:off x="8199203" y="2657577"/>
            <a:ext cx="1723445" cy="2596804"/>
          </a:xfrm>
          <a:prstGeom prst="rect">
            <a:avLst/>
          </a:prstGeom>
          <a:solidFill>
            <a:srgbClr val="CE6A00"/>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Leyden</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Address long-term pain points of Java’s start-up time, time to peak performance and large footprint </a:t>
            </a:r>
          </a:p>
        </p:txBody>
      </p:sp>
      <p:sp>
        <p:nvSpPr>
          <p:cNvPr id="31" name="TextBox 30">
            <a:extLst>
              <a:ext uri="{FF2B5EF4-FFF2-40B4-BE49-F238E27FC236}">
                <a16:creationId xmlns:a16="http://schemas.microsoft.com/office/drawing/2014/main" id="{7C939736-ADDF-C44D-B03F-851F41D4BA6B}"/>
              </a:ext>
            </a:extLst>
          </p:cNvPr>
          <p:cNvSpPr txBox="1"/>
          <p:nvPr/>
        </p:nvSpPr>
        <p:spPr>
          <a:xfrm>
            <a:off x="10178445" y="2657577"/>
            <a:ext cx="1723445" cy="2596804"/>
          </a:xfrm>
          <a:prstGeom prst="rect">
            <a:avLst/>
          </a:prstGeom>
          <a:solidFill>
            <a:srgbClr val="7D3A03"/>
          </a:solidFill>
        </p:spPr>
        <p:txBody>
          <a:bodyPr wrap="square" lIns="91440" tIns="91440" rIns="91440" bIns="91440" rtlCol="0">
            <a:noAutofit/>
          </a:bodyPr>
          <a:lstStyle/>
          <a:p>
            <a:pPr>
              <a:lnSpc>
                <a:spcPct val="90000"/>
              </a:lnSpc>
              <a:spcAft>
                <a:spcPts val="1200"/>
              </a:spcAft>
            </a:pPr>
            <a:r>
              <a:rPr lang="en-US" sz="2000" b="1" dirty="0">
                <a:solidFill>
                  <a:schemeClr val="bg1"/>
                </a:solidFill>
                <a:latin typeface="Oracle Sans Light" panose="020B0403020204020204" pitchFamily="34" charset="0"/>
                <a:cs typeface="Oracle Sans Light" panose="020B0403020204020204" pitchFamily="34" charset="0"/>
              </a:rPr>
              <a:t>ZGC</a:t>
            </a:r>
          </a:p>
          <a:p>
            <a:pPr>
              <a:lnSpc>
                <a:spcPct val="90000"/>
              </a:lnSpc>
              <a:spcAft>
                <a:spcPts val="1200"/>
              </a:spcAft>
            </a:pPr>
            <a:r>
              <a:rPr lang="en-US" sz="1600" dirty="0">
                <a:solidFill>
                  <a:schemeClr val="bg1"/>
                </a:solidFill>
                <a:latin typeface="Oracle Sans Light" panose="020B0403020204020204" pitchFamily="34" charset="0"/>
                <a:cs typeface="Oracle Sans Light" panose="020B0403020204020204" pitchFamily="34" charset="0"/>
              </a:rPr>
              <a:t>Create a scalable low latency garbage collector capable of handling large heaps</a:t>
            </a:r>
          </a:p>
        </p:txBody>
      </p:sp>
      <p:sp>
        <p:nvSpPr>
          <p:cNvPr id="32" name="TextBox 31">
            <a:extLst>
              <a:ext uri="{FF2B5EF4-FFF2-40B4-BE49-F238E27FC236}">
                <a16:creationId xmlns:a16="http://schemas.microsoft.com/office/drawing/2014/main" id="{940061D9-25A9-5643-8862-2A9E6B84934C}"/>
              </a:ext>
            </a:extLst>
          </p:cNvPr>
          <p:cNvSpPr txBox="1"/>
          <p:nvPr/>
        </p:nvSpPr>
        <p:spPr>
          <a:xfrm>
            <a:off x="2340589" y="5844183"/>
            <a:ext cx="751081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openjdk.java.net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128246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330" y="731703"/>
            <a:ext cx="3105339" cy="848726"/>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16</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10</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60410" y="1598548"/>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200" b="1" dirty="0">
                <a:latin typeface="Oracle Sans" panose="020B0503020204020204" pitchFamily="34" charset="0"/>
              </a:rPr>
              <a:t>Predictable Release Schedule</a:t>
            </a:r>
          </a:p>
        </p:txBody>
      </p:sp>
      <p:graphicFrame>
        <p:nvGraphicFramePr>
          <p:cNvPr id="60" name="Chart 59">
            <a:extLst>
              <a:ext uri="{FF2B5EF4-FFF2-40B4-BE49-F238E27FC236}">
                <a16:creationId xmlns:a16="http://schemas.microsoft.com/office/drawing/2014/main" id="{16B909FA-17C5-A447-AD87-E53D2449F9ED}"/>
              </a:ext>
            </a:extLst>
          </p:cNvPr>
          <p:cNvGraphicFramePr/>
          <p:nvPr>
            <p:extLst>
              <p:ext uri="{D42A27DB-BD31-4B8C-83A1-F6EECF244321}">
                <p14:modId xmlns:p14="http://schemas.microsoft.com/office/powerpoint/2010/main" val="1679419816"/>
              </p:ext>
            </p:extLst>
          </p:nvPr>
        </p:nvGraphicFramePr>
        <p:xfrm>
          <a:off x="2173048" y="2451114"/>
          <a:ext cx="7845898" cy="3475380"/>
        </p:xfrm>
        <a:graphic>
          <a:graphicData uri="http://schemas.openxmlformats.org/drawingml/2006/chart">
            <c:chart xmlns:c="http://schemas.openxmlformats.org/drawingml/2006/chart" xmlns:r="http://schemas.openxmlformats.org/officeDocument/2006/relationships" r:id="rId4"/>
          </a:graphicData>
        </a:graphic>
      </p:graphicFrame>
      <p:sp>
        <p:nvSpPr>
          <p:cNvPr id="61" name="TextBox 60">
            <a:extLst>
              <a:ext uri="{FF2B5EF4-FFF2-40B4-BE49-F238E27FC236}">
                <a16:creationId xmlns:a16="http://schemas.microsoft.com/office/drawing/2014/main" id="{EC628CA4-C1D6-3246-9C34-DD0CEA3D7114}"/>
              </a:ext>
            </a:extLst>
          </p:cNvPr>
          <p:cNvSpPr txBox="1"/>
          <p:nvPr/>
        </p:nvSpPr>
        <p:spPr>
          <a:xfrm>
            <a:off x="2551495" y="5887818"/>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Mar 2014</a:t>
            </a:r>
          </a:p>
        </p:txBody>
      </p:sp>
      <p:sp>
        <p:nvSpPr>
          <p:cNvPr id="62" name="TextBox 61">
            <a:extLst>
              <a:ext uri="{FF2B5EF4-FFF2-40B4-BE49-F238E27FC236}">
                <a16:creationId xmlns:a16="http://schemas.microsoft.com/office/drawing/2014/main" id="{5031DC2D-25E0-F64D-BD17-62B335012E89}"/>
              </a:ext>
            </a:extLst>
          </p:cNvPr>
          <p:cNvSpPr txBox="1"/>
          <p:nvPr/>
        </p:nvSpPr>
        <p:spPr>
          <a:xfrm>
            <a:off x="3489564" y="5887818"/>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Sept 2017</a:t>
            </a:r>
          </a:p>
        </p:txBody>
      </p:sp>
      <p:sp>
        <p:nvSpPr>
          <p:cNvPr id="63" name="TextBox 62">
            <a:extLst>
              <a:ext uri="{FF2B5EF4-FFF2-40B4-BE49-F238E27FC236}">
                <a16:creationId xmlns:a16="http://schemas.microsoft.com/office/drawing/2014/main" id="{DAAB64DA-8F4E-7B4D-BC1A-F2A0C0623692}"/>
              </a:ext>
            </a:extLst>
          </p:cNvPr>
          <p:cNvSpPr txBox="1"/>
          <p:nvPr/>
        </p:nvSpPr>
        <p:spPr>
          <a:xfrm>
            <a:off x="4386689" y="5887818"/>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Mar 2018</a:t>
            </a:r>
          </a:p>
        </p:txBody>
      </p:sp>
      <p:sp>
        <p:nvSpPr>
          <p:cNvPr id="64" name="TextBox 63">
            <a:extLst>
              <a:ext uri="{FF2B5EF4-FFF2-40B4-BE49-F238E27FC236}">
                <a16:creationId xmlns:a16="http://schemas.microsoft.com/office/drawing/2014/main" id="{2CE9D4A6-38FB-EC4D-9CCC-531E4B3DE37D}"/>
              </a:ext>
            </a:extLst>
          </p:cNvPr>
          <p:cNvSpPr txBox="1"/>
          <p:nvPr/>
        </p:nvSpPr>
        <p:spPr>
          <a:xfrm>
            <a:off x="5303975" y="5887817"/>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Sept 2018</a:t>
            </a:r>
          </a:p>
        </p:txBody>
      </p:sp>
      <p:sp>
        <p:nvSpPr>
          <p:cNvPr id="65" name="TextBox 64">
            <a:extLst>
              <a:ext uri="{FF2B5EF4-FFF2-40B4-BE49-F238E27FC236}">
                <a16:creationId xmlns:a16="http://schemas.microsoft.com/office/drawing/2014/main" id="{621BD6FE-E16C-044A-98CC-44433032C172}"/>
              </a:ext>
            </a:extLst>
          </p:cNvPr>
          <p:cNvSpPr txBox="1"/>
          <p:nvPr/>
        </p:nvSpPr>
        <p:spPr>
          <a:xfrm>
            <a:off x="6207613" y="5887817"/>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Mar 2019</a:t>
            </a:r>
          </a:p>
        </p:txBody>
      </p:sp>
      <p:sp>
        <p:nvSpPr>
          <p:cNvPr id="66" name="TextBox 65">
            <a:extLst>
              <a:ext uri="{FF2B5EF4-FFF2-40B4-BE49-F238E27FC236}">
                <a16:creationId xmlns:a16="http://schemas.microsoft.com/office/drawing/2014/main" id="{AAF55B5C-DA3F-6A4F-A373-4C50F94A3F95}"/>
              </a:ext>
            </a:extLst>
          </p:cNvPr>
          <p:cNvSpPr txBox="1"/>
          <p:nvPr/>
        </p:nvSpPr>
        <p:spPr>
          <a:xfrm>
            <a:off x="7124899" y="5887817"/>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Sept 2019</a:t>
            </a:r>
          </a:p>
        </p:txBody>
      </p:sp>
      <p:sp>
        <p:nvSpPr>
          <p:cNvPr id="67" name="TextBox 66">
            <a:extLst>
              <a:ext uri="{FF2B5EF4-FFF2-40B4-BE49-F238E27FC236}">
                <a16:creationId xmlns:a16="http://schemas.microsoft.com/office/drawing/2014/main" id="{ADE8EB40-630C-294B-AE44-FF48FD9333B5}"/>
              </a:ext>
            </a:extLst>
          </p:cNvPr>
          <p:cNvSpPr txBox="1"/>
          <p:nvPr/>
        </p:nvSpPr>
        <p:spPr>
          <a:xfrm>
            <a:off x="8019102" y="5887816"/>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Mar 2020</a:t>
            </a:r>
          </a:p>
        </p:txBody>
      </p:sp>
      <p:sp>
        <p:nvSpPr>
          <p:cNvPr id="68" name="TextBox 67">
            <a:extLst>
              <a:ext uri="{FF2B5EF4-FFF2-40B4-BE49-F238E27FC236}">
                <a16:creationId xmlns:a16="http://schemas.microsoft.com/office/drawing/2014/main" id="{EEE366C1-9DC4-3945-9486-DC1F83764CDB}"/>
              </a:ext>
            </a:extLst>
          </p:cNvPr>
          <p:cNvSpPr txBox="1"/>
          <p:nvPr/>
        </p:nvSpPr>
        <p:spPr>
          <a:xfrm>
            <a:off x="8924822" y="5887816"/>
            <a:ext cx="999174" cy="246221"/>
          </a:xfrm>
          <a:prstGeom prst="rect">
            <a:avLst/>
          </a:prstGeom>
          <a:noFill/>
        </p:spPr>
        <p:txBody>
          <a:bodyPr wrap="square" rtlCol="0" anchor="ctr">
            <a:spAutoFit/>
          </a:bodyPr>
          <a:lstStyle/>
          <a:p>
            <a:pPr algn="ctr"/>
            <a:r>
              <a:rPr lang="en-US" sz="1000" dirty="0">
                <a:solidFill>
                  <a:schemeClr val="accent3"/>
                </a:solidFill>
                <a:latin typeface="Oracle Sans" panose="020B0503020204020204" pitchFamily="34" charset="0"/>
                <a:cs typeface="Oracle Sans" panose="020B0503020204020204" pitchFamily="34" charset="0"/>
              </a:rPr>
              <a:t>Sept 2020</a:t>
            </a:r>
          </a:p>
        </p:txBody>
      </p:sp>
      <p:sp>
        <p:nvSpPr>
          <p:cNvPr id="69" name="TextBox 68">
            <a:extLst>
              <a:ext uri="{FF2B5EF4-FFF2-40B4-BE49-F238E27FC236}">
                <a16:creationId xmlns:a16="http://schemas.microsoft.com/office/drawing/2014/main" id="{CD48A1C8-44AD-8444-8473-CE8F16C8E221}"/>
              </a:ext>
            </a:extLst>
          </p:cNvPr>
          <p:cNvSpPr txBox="1"/>
          <p:nvPr/>
        </p:nvSpPr>
        <p:spPr>
          <a:xfrm>
            <a:off x="3129653"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3 +</a:t>
            </a:r>
          </a:p>
          <a:p>
            <a:pPr algn="ctr"/>
            <a:r>
              <a:rPr lang="en-US" sz="900" i="1" dirty="0">
                <a:solidFill>
                  <a:schemeClr val="accent3"/>
                </a:solidFill>
                <a:latin typeface="Oracle Sans" panose="020B0503020204020204" pitchFamily="34" charset="0"/>
                <a:cs typeface="Oracle Sans" panose="020B0503020204020204" pitchFamily="34" charset="0"/>
              </a:rPr>
              <a:t>Years</a:t>
            </a:r>
          </a:p>
        </p:txBody>
      </p:sp>
      <p:sp>
        <p:nvSpPr>
          <p:cNvPr id="70" name="TextBox 69">
            <a:extLst>
              <a:ext uri="{FF2B5EF4-FFF2-40B4-BE49-F238E27FC236}">
                <a16:creationId xmlns:a16="http://schemas.microsoft.com/office/drawing/2014/main" id="{89363288-DAF5-5A4B-810A-3315D687C22F}"/>
              </a:ext>
            </a:extLst>
          </p:cNvPr>
          <p:cNvSpPr txBox="1"/>
          <p:nvPr/>
        </p:nvSpPr>
        <p:spPr>
          <a:xfrm>
            <a:off x="4054073"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1" name="TextBox 70">
            <a:extLst>
              <a:ext uri="{FF2B5EF4-FFF2-40B4-BE49-F238E27FC236}">
                <a16:creationId xmlns:a16="http://schemas.microsoft.com/office/drawing/2014/main" id="{B1CE835D-F972-EC4C-AE80-E92CE5FE21F7}"/>
              </a:ext>
            </a:extLst>
          </p:cNvPr>
          <p:cNvSpPr txBox="1"/>
          <p:nvPr/>
        </p:nvSpPr>
        <p:spPr>
          <a:xfrm>
            <a:off x="4971360"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2" name="TextBox 71">
            <a:extLst>
              <a:ext uri="{FF2B5EF4-FFF2-40B4-BE49-F238E27FC236}">
                <a16:creationId xmlns:a16="http://schemas.microsoft.com/office/drawing/2014/main" id="{F988211A-EE14-5649-9489-2D052DB9C982}"/>
              </a:ext>
            </a:extLst>
          </p:cNvPr>
          <p:cNvSpPr txBox="1"/>
          <p:nvPr/>
        </p:nvSpPr>
        <p:spPr>
          <a:xfrm>
            <a:off x="5902295"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3" name="TextBox 72">
            <a:extLst>
              <a:ext uri="{FF2B5EF4-FFF2-40B4-BE49-F238E27FC236}">
                <a16:creationId xmlns:a16="http://schemas.microsoft.com/office/drawing/2014/main" id="{7F912924-94B5-0D4F-B76A-5582DB9579AB}"/>
              </a:ext>
            </a:extLst>
          </p:cNvPr>
          <p:cNvSpPr txBox="1"/>
          <p:nvPr/>
        </p:nvSpPr>
        <p:spPr>
          <a:xfrm>
            <a:off x="6792285"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4" name="TextBox 73">
            <a:extLst>
              <a:ext uri="{FF2B5EF4-FFF2-40B4-BE49-F238E27FC236}">
                <a16:creationId xmlns:a16="http://schemas.microsoft.com/office/drawing/2014/main" id="{50905095-A5A0-EF4B-ADCE-58D9308F47B2}"/>
              </a:ext>
            </a:extLst>
          </p:cNvPr>
          <p:cNvSpPr txBox="1"/>
          <p:nvPr/>
        </p:nvSpPr>
        <p:spPr>
          <a:xfrm>
            <a:off x="7716955"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5" name="TextBox 74">
            <a:extLst>
              <a:ext uri="{FF2B5EF4-FFF2-40B4-BE49-F238E27FC236}">
                <a16:creationId xmlns:a16="http://schemas.microsoft.com/office/drawing/2014/main" id="{E048EE10-6B31-1B42-94CB-E7FCE4F6F879}"/>
              </a:ext>
            </a:extLst>
          </p:cNvPr>
          <p:cNvSpPr txBox="1"/>
          <p:nvPr/>
        </p:nvSpPr>
        <p:spPr>
          <a:xfrm>
            <a:off x="8600681" y="6120712"/>
            <a:ext cx="719821" cy="369332"/>
          </a:xfrm>
          <a:prstGeom prst="rect">
            <a:avLst/>
          </a:prstGeom>
          <a:noFill/>
        </p:spPr>
        <p:txBody>
          <a:bodyPr wrap="square" rtlCol="0" anchor="ctr">
            <a:spAutoFit/>
          </a:bodyPr>
          <a:lstStyle/>
          <a:p>
            <a:pPr algn="ctr"/>
            <a:r>
              <a:rPr lang="en-US" sz="900" i="1" dirty="0">
                <a:solidFill>
                  <a:schemeClr val="accent3"/>
                </a:solidFill>
                <a:latin typeface="Oracle Sans" panose="020B0503020204020204" pitchFamily="34" charset="0"/>
                <a:cs typeface="Oracle Sans" panose="020B0503020204020204" pitchFamily="34" charset="0"/>
              </a:rPr>
              <a:t>6</a:t>
            </a:r>
          </a:p>
          <a:p>
            <a:pPr algn="ctr"/>
            <a:r>
              <a:rPr lang="en-US" sz="900" i="1" dirty="0">
                <a:solidFill>
                  <a:schemeClr val="accent3"/>
                </a:solidFill>
                <a:latin typeface="Oracle Sans" panose="020B0503020204020204" pitchFamily="34" charset="0"/>
                <a:cs typeface="Oracle Sans" panose="020B0503020204020204" pitchFamily="34" charset="0"/>
              </a:rPr>
              <a:t>Months</a:t>
            </a:r>
          </a:p>
        </p:txBody>
      </p:sp>
      <p:sp>
        <p:nvSpPr>
          <p:cNvPr id="76" name="Rectangle 75">
            <a:extLst>
              <a:ext uri="{FF2B5EF4-FFF2-40B4-BE49-F238E27FC236}">
                <a16:creationId xmlns:a16="http://schemas.microsoft.com/office/drawing/2014/main" id="{158F86AF-C962-444E-8BE3-AD6EED484430}"/>
              </a:ext>
            </a:extLst>
          </p:cNvPr>
          <p:cNvSpPr/>
          <p:nvPr/>
        </p:nvSpPr>
        <p:spPr>
          <a:xfrm>
            <a:off x="4518063" y="4269488"/>
            <a:ext cx="5500883" cy="1837253"/>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FF0000"/>
                </a:solidFill>
              </a:rPr>
              <a:t>New Release Cadence</a:t>
            </a:r>
          </a:p>
        </p:txBody>
      </p:sp>
      <p:sp>
        <p:nvSpPr>
          <p:cNvPr id="2" name="TextBox 1">
            <a:extLst>
              <a:ext uri="{FF2B5EF4-FFF2-40B4-BE49-F238E27FC236}">
                <a16:creationId xmlns:a16="http://schemas.microsoft.com/office/drawing/2014/main" id="{6C5106C6-ABAE-354E-B45F-C407EE8FBEBA}"/>
              </a:ext>
            </a:extLst>
          </p:cNvPr>
          <p:cNvSpPr txBox="1"/>
          <p:nvPr/>
        </p:nvSpPr>
        <p:spPr>
          <a:xfrm>
            <a:off x="5538874" y="2588512"/>
            <a:ext cx="1446662" cy="579060"/>
          </a:xfrm>
          <a:prstGeom prst="rect">
            <a:avLst/>
          </a:prstGeom>
          <a:noFill/>
        </p:spPr>
        <p:txBody>
          <a:bodyPr wrap="square" lIns="0" rIns="0" rtlCol="0">
            <a:noAutofit/>
          </a:bodyPr>
          <a:lstStyle/>
          <a:p>
            <a:pPr algn="ctr"/>
            <a:r>
              <a:rPr lang="en-US" sz="2800" b="0" i="0" dirty="0">
                <a:solidFill>
                  <a:schemeClr val="accent3"/>
                </a:solidFill>
                <a:latin typeface="Oracle Sans Light" panose="020B0403020204020204" pitchFamily="34" charset="0"/>
                <a:cs typeface="Oracle Sans Light" panose="020B0403020204020204" pitchFamily="34" charset="0"/>
              </a:rPr>
              <a:t>JEPs</a:t>
            </a:r>
          </a:p>
        </p:txBody>
      </p:sp>
      <p:sp>
        <p:nvSpPr>
          <p:cNvPr id="77" name="TextBox 76">
            <a:extLst>
              <a:ext uri="{FF2B5EF4-FFF2-40B4-BE49-F238E27FC236}">
                <a16:creationId xmlns:a16="http://schemas.microsoft.com/office/drawing/2014/main" id="{E51AE50A-93F3-B64D-891D-8CD177E41A98}"/>
              </a:ext>
            </a:extLst>
          </p:cNvPr>
          <p:cNvSpPr txBox="1"/>
          <p:nvPr/>
        </p:nvSpPr>
        <p:spPr>
          <a:xfrm>
            <a:off x="2756084" y="3780558"/>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50+</a:t>
            </a:r>
          </a:p>
        </p:txBody>
      </p:sp>
      <p:sp>
        <p:nvSpPr>
          <p:cNvPr id="78" name="TextBox 77">
            <a:extLst>
              <a:ext uri="{FF2B5EF4-FFF2-40B4-BE49-F238E27FC236}">
                <a16:creationId xmlns:a16="http://schemas.microsoft.com/office/drawing/2014/main" id="{703DA7CE-750D-514A-A4A5-4092B8171CF2}"/>
              </a:ext>
            </a:extLst>
          </p:cNvPr>
          <p:cNvSpPr txBox="1"/>
          <p:nvPr/>
        </p:nvSpPr>
        <p:spPr>
          <a:xfrm>
            <a:off x="3666846" y="2591276"/>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90+</a:t>
            </a:r>
          </a:p>
        </p:txBody>
      </p:sp>
      <p:sp>
        <p:nvSpPr>
          <p:cNvPr id="79" name="TextBox 78">
            <a:extLst>
              <a:ext uri="{FF2B5EF4-FFF2-40B4-BE49-F238E27FC236}">
                <a16:creationId xmlns:a16="http://schemas.microsoft.com/office/drawing/2014/main" id="{C9DE8D0B-12E8-3D47-8F3C-37755F6414E4}"/>
              </a:ext>
            </a:extLst>
          </p:cNvPr>
          <p:cNvSpPr txBox="1"/>
          <p:nvPr/>
        </p:nvSpPr>
        <p:spPr>
          <a:xfrm>
            <a:off x="4571162" y="4888212"/>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12</a:t>
            </a:r>
          </a:p>
        </p:txBody>
      </p:sp>
      <p:sp>
        <p:nvSpPr>
          <p:cNvPr id="80" name="TextBox 79">
            <a:extLst>
              <a:ext uri="{FF2B5EF4-FFF2-40B4-BE49-F238E27FC236}">
                <a16:creationId xmlns:a16="http://schemas.microsoft.com/office/drawing/2014/main" id="{6D74DDD4-FBF6-5846-BEA1-33B19D218F2F}"/>
              </a:ext>
            </a:extLst>
          </p:cNvPr>
          <p:cNvSpPr txBox="1"/>
          <p:nvPr/>
        </p:nvSpPr>
        <p:spPr>
          <a:xfrm>
            <a:off x="5485717" y="4772253"/>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17</a:t>
            </a:r>
          </a:p>
        </p:txBody>
      </p:sp>
      <p:sp>
        <p:nvSpPr>
          <p:cNvPr id="81" name="TextBox 80">
            <a:extLst>
              <a:ext uri="{FF2B5EF4-FFF2-40B4-BE49-F238E27FC236}">
                <a16:creationId xmlns:a16="http://schemas.microsoft.com/office/drawing/2014/main" id="{0B7E088B-3B7D-7342-BC1E-77550328C668}"/>
              </a:ext>
            </a:extLst>
          </p:cNvPr>
          <p:cNvSpPr txBox="1"/>
          <p:nvPr/>
        </p:nvSpPr>
        <p:spPr>
          <a:xfrm>
            <a:off x="6402394" y="5033837"/>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8</a:t>
            </a:r>
          </a:p>
        </p:txBody>
      </p:sp>
      <p:sp>
        <p:nvSpPr>
          <p:cNvPr id="82" name="TextBox 81">
            <a:extLst>
              <a:ext uri="{FF2B5EF4-FFF2-40B4-BE49-F238E27FC236}">
                <a16:creationId xmlns:a16="http://schemas.microsoft.com/office/drawing/2014/main" id="{9D0EFAB2-F546-3946-A27F-61472938A62D}"/>
              </a:ext>
            </a:extLst>
          </p:cNvPr>
          <p:cNvSpPr txBox="1"/>
          <p:nvPr/>
        </p:nvSpPr>
        <p:spPr>
          <a:xfrm>
            <a:off x="7291778" y="5117997"/>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5</a:t>
            </a:r>
          </a:p>
        </p:txBody>
      </p:sp>
      <p:sp>
        <p:nvSpPr>
          <p:cNvPr id="83" name="TextBox 82">
            <a:extLst>
              <a:ext uri="{FF2B5EF4-FFF2-40B4-BE49-F238E27FC236}">
                <a16:creationId xmlns:a16="http://schemas.microsoft.com/office/drawing/2014/main" id="{93EC9CD5-EAA5-0449-81F7-E00E8ED2F2E4}"/>
              </a:ext>
            </a:extLst>
          </p:cNvPr>
          <p:cNvSpPr txBox="1"/>
          <p:nvPr/>
        </p:nvSpPr>
        <p:spPr>
          <a:xfrm>
            <a:off x="8208454" y="4806367"/>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16</a:t>
            </a:r>
          </a:p>
        </p:txBody>
      </p:sp>
      <p:sp>
        <p:nvSpPr>
          <p:cNvPr id="84" name="TextBox 83">
            <a:extLst>
              <a:ext uri="{FF2B5EF4-FFF2-40B4-BE49-F238E27FC236}">
                <a16:creationId xmlns:a16="http://schemas.microsoft.com/office/drawing/2014/main" id="{D6C35DC7-035C-A64D-B6D2-9A39C632A66E}"/>
              </a:ext>
            </a:extLst>
          </p:cNvPr>
          <p:cNvSpPr txBox="1"/>
          <p:nvPr/>
        </p:nvSpPr>
        <p:spPr>
          <a:xfrm>
            <a:off x="9111483" y="4863231"/>
            <a:ext cx="637953" cy="307777"/>
          </a:xfrm>
          <a:prstGeom prst="rect">
            <a:avLst/>
          </a:prstGeom>
          <a:noFill/>
        </p:spPr>
        <p:txBody>
          <a:bodyPr wrap="square" rtlCol="0">
            <a:spAutoFit/>
          </a:bodyPr>
          <a:lstStyle/>
          <a:p>
            <a:pPr algn="ctr"/>
            <a:r>
              <a:rPr lang="en-US" sz="1400" b="1" dirty="0">
                <a:solidFill>
                  <a:schemeClr val="accent3"/>
                </a:solidFill>
                <a:latin typeface="Oracle Sans" panose="020B0503020204020204" pitchFamily="34" charset="0"/>
                <a:cs typeface="Oracle Sans" panose="020B0503020204020204" pitchFamily="34" charset="0"/>
              </a:rPr>
              <a:t>14</a:t>
            </a:r>
          </a:p>
        </p:txBody>
      </p:sp>
    </p:spTree>
    <p:extLst>
      <p:ext uri="{BB962C8B-B14F-4D97-AF65-F5344CB8AC3E}">
        <p14:creationId xmlns:p14="http://schemas.microsoft.com/office/powerpoint/2010/main" val="417550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3" y="647076"/>
            <a:ext cx="2916613" cy="797145"/>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17</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11</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523282"/>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600" b="1" dirty="0">
                <a:latin typeface="Oracle Sans" panose="020B0503020204020204" pitchFamily="34" charset="0"/>
              </a:rPr>
              <a:t>Early Access</a:t>
            </a:r>
          </a:p>
        </p:txBody>
      </p:sp>
      <p:sp>
        <p:nvSpPr>
          <p:cNvPr id="19" name="TextBox 18">
            <a:extLst>
              <a:ext uri="{FF2B5EF4-FFF2-40B4-BE49-F238E27FC236}">
                <a16:creationId xmlns:a16="http://schemas.microsoft.com/office/drawing/2014/main" id="{7376E688-B1EC-9F42-998C-F295CB6E4DF7}"/>
              </a:ext>
            </a:extLst>
          </p:cNvPr>
          <p:cNvSpPr txBox="1"/>
          <p:nvPr/>
        </p:nvSpPr>
        <p:spPr>
          <a:xfrm>
            <a:off x="4361786" y="5771894"/>
            <a:ext cx="3116173"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jdk.java.net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6" name="Picture 5">
            <a:extLst>
              <a:ext uri="{FF2B5EF4-FFF2-40B4-BE49-F238E27FC236}">
                <a16:creationId xmlns:a16="http://schemas.microsoft.com/office/drawing/2014/main" id="{3E2BCA64-0C4D-8E45-83CE-278EB8CF9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258" y="2324025"/>
            <a:ext cx="4345481" cy="2798105"/>
          </a:xfrm>
          <a:prstGeom prst="rect">
            <a:avLst/>
          </a:prstGeom>
          <a:ln w="22225">
            <a:solidFill>
              <a:schemeClr val="tx1"/>
            </a:solidFill>
          </a:ln>
          <a:effectLst>
            <a:outerShdw blurRad="50800" dist="190500" dir="2700000" algn="tl" rotWithShape="0">
              <a:prstClr val="black">
                <a:alpha val="40000"/>
              </a:prstClr>
            </a:outerShdw>
            <a:softEdge rad="12700"/>
          </a:effectLst>
        </p:spPr>
      </p:pic>
    </p:spTree>
    <p:extLst>
      <p:ext uri="{BB962C8B-B14F-4D97-AF65-F5344CB8AC3E}">
        <p14:creationId xmlns:p14="http://schemas.microsoft.com/office/powerpoint/2010/main" val="174001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3" y="647076"/>
            <a:ext cx="2916613" cy="797145"/>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18</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12</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564226"/>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600" b="1" dirty="0">
                <a:latin typeface="Oracle Sans" panose="020B0503020204020204" pitchFamily="34" charset="0"/>
              </a:rPr>
              <a:t>Modern HW Certified Configurations </a:t>
            </a:r>
          </a:p>
        </p:txBody>
      </p:sp>
      <p:sp>
        <p:nvSpPr>
          <p:cNvPr id="15" name="Content Placeholder 2">
            <a:extLst>
              <a:ext uri="{FF2B5EF4-FFF2-40B4-BE49-F238E27FC236}">
                <a16:creationId xmlns:a16="http://schemas.microsoft.com/office/drawing/2014/main" id="{C0CA92D5-C15F-9341-ABF7-162DA13B71F5}"/>
              </a:ext>
            </a:extLst>
          </p:cNvPr>
          <p:cNvSpPr txBox="1">
            <a:spLocks/>
          </p:cNvSpPr>
          <p:nvPr/>
        </p:nvSpPr>
        <p:spPr>
          <a:xfrm>
            <a:off x="743088" y="2446651"/>
            <a:ext cx="9213590" cy="4351338"/>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itchFamily="2" charset="2"/>
              <a:buChar char="§"/>
            </a:pPr>
            <a:r>
              <a:rPr lang="en-US" sz="2400" dirty="0"/>
              <a:t>Windows Server 2019, 2016, 2012 R2, 2012</a:t>
            </a:r>
          </a:p>
          <a:p>
            <a:pPr marL="457200" indent="-457200">
              <a:buFont typeface="Wingdings" pitchFamily="2" charset="2"/>
              <a:buChar char="§"/>
            </a:pPr>
            <a:r>
              <a:rPr lang="en-US" sz="2400" dirty="0"/>
              <a:t>Windows 10, 8</a:t>
            </a:r>
            <a:endParaRPr lang="en-US" sz="2400" strike="sngStrike" dirty="0"/>
          </a:p>
          <a:p>
            <a:pPr marL="457200" indent="-457200">
              <a:buFont typeface="Wingdings" pitchFamily="2" charset="2"/>
              <a:buChar char="§"/>
            </a:pPr>
            <a:r>
              <a:rPr lang="en-US" sz="2400" dirty="0"/>
              <a:t>Oracle Linux and Red Hat Enterprise Linux (x64) 8, 7, 6</a:t>
            </a:r>
          </a:p>
          <a:p>
            <a:pPr marL="457200" indent="-457200">
              <a:buFont typeface="Wingdings" pitchFamily="2" charset="2"/>
              <a:buChar char="§"/>
            </a:pPr>
            <a:r>
              <a:rPr lang="en-US" sz="2400" b="1" dirty="0">
                <a:solidFill>
                  <a:schemeClr val="accent4"/>
                </a:solidFill>
              </a:rPr>
              <a:t>Oracle Linux 7.6 on ARM 64</a:t>
            </a:r>
            <a:endParaRPr lang="en-US" sz="2400" b="1" dirty="0"/>
          </a:p>
          <a:p>
            <a:pPr marL="457200" indent="-457200">
              <a:buFont typeface="Wingdings" pitchFamily="2" charset="2"/>
              <a:buChar char="§"/>
            </a:pPr>
            <a:r>
              <a:rPr lang="en-US" sz="2400" dirty="0" err="1"/>
              <a:t>SuSe</a:t>
            </a:r>
            <a:r>
              <a:rPr lang="en-US" sz="2400" dirty="0"/>
              <a:t> Linux Enterprise Server 15, 12</a:t>
            </a:r>
          </a:p>
          <a:p>
            <a:pPr marL="457200" indent="-457200">
              <a:buFont typeface="Wingdings" pitchFamily="2" charset="2"/>
              <a:buChar char="§"/>
            </a:pPr>
            <a:r>
              <a:rPr lang="en-US" sz="2400" dirty="0"/>
              <a:t>Ubuntu Linux </a:t>
            </a:r>
            <a:r>
              <a:rPr lang="en-US" sz="2400" b="1" dirty="0">
                <a:solidFill>
                  <a:schemeClr val="accent4"/>
                </a:solidFill>
              </a:rPr>
              <a:t>20.04 LTS</a:t>
            </a:r>
            <a:r>
              <a:rPr lang="en-US" sz="2400" b="1" dirty="0"/>
              <a:t> </a:t>
            </a:r>
            <a:r>
              <a:rPr lang="en-US" sz="2400" strike="sngStrike" dirty="0"/>
              <a:t>19.10, 18.04 LTS</a:t>
            </a:r>
          </a:p>
          <a:p>
            <a:pPr marL="457200" indent="-457200">
              <a:buFont typeface="Wingdings" pitchFamily="2" charset="2"/>
              <a:buChar char="§"/>
            </a:pPr>
            <a:r>
              <a:rPr lang="en-US" sz="2400" dirty="0"/>
              <a:t>macOS 10.13, 10.14, 10.15</a:t>
            </a:r>
          </a:p>
          <a:p>
            <a:r>
              <a:rPr lang="en-US" sz="2400" dirty="0"/>
              <a:t>Virtualization: Oracle VM, Docker, Microsoft Hyper-V</a:t>
            </a:r>
          </a:p>
        </p:txBody>
      </p:sp>
      <p:sp>
        <p:nvSpPr>
          <p:cNvPr id="16" name="TextBox 15">
            <a:extLst>
              <a:ext uri="{FF2B5EF4-FFF2-40B4-BE49-F238E27FC236}">
                <a16:creationId xmlns:a16="http://schemas.microsoft.com/office/drawing/2014/main" id="{4AF26ED9-E7F3-FD41-97FB-831C6B1AF2DC}"/>
              </a:ext>
            </a:extLst>
          </p:cNvPr>
          <p:cNvSpPr txBox="1"/>
          <p:nvPr/>
        </p:nvSpPr>
        <p:spPr>
          <a:xfrm>
            <a:off x="8052021" y="4160655"/>
            <a:ext cx="3809313" cy="461665"/>
          </a:xfrm>
          <a:prstGeom prst="rect">
            <a:avLst/>
          </a:prstGeom>
          <a:solidFill>
            <a:schemeClr val="accent1"/>
          </a:solidFill>
        </p:spPr>
        <p:txBody>
          <a:bodyPr wrap="none" rtlCol="0" anchor="ctr">
            <a:spAutoFit/>
          </a:bodyPr>
          <a:lstStyle/>
          <a:p>
            <a:pPr algn="l"/>
            <a:r>
              <a:rPr lang="en-US" sz="2400" dirty="0">
                <a:solidFill>
                  <a:schemeClr val="bg1"/>
                </a:solidFill>
                <a:latin typeface="Oracle Sans Light" panose="020B0403020204020204" pitchFamily="34" charset="0"/>
                <a:cs typeface="Oracle Sans Light" panose="020B0403020204020204" pitchFamily="34" charset="0"/>
              </a:rPr>
              <a:t>64-bit only on all platforms</a:t>
            </a:r>
          </a:p>
        </p:txBody>
      </p:sp>
      <p:sp>
        <p:nvSpPr>
          <p:cNvPr id="2" name="TextBox 1">
            <a:extLst>
              <a:ext uri="{FF2B5EF4-FFF2-40B4-BE49-F238E27FC236}">
                <a16:creationId xmlns:a16="http://schemas.microsoft.com/office/drawing/2014/main" id="{3BE89D69-1CC2-5343-9956-BDDF8C88B006}"/>
              </a:ext>
            </a:extLst>
          </p:cNvPr>
          <p:cNvSpPr txBox="1"/>
          <p:nvPr/>
        </p:nvSpPr>
        <p:spPr>
          <a:xfrm>
            <a:off x="7554306" y="6432993"/>
            <a:ext cx="3930555" cy="417366"/>
          </a:xfrm>
          <a:prstGeom prst="rect">
            <a:avLst/>
          </a:prstGeom>
          <a:noFill/>
        </p:spPr>
        <p:txBody>
          <a:bodyPr wrap="square" lIns="0" rIns="0" rtlCol="0">
            <a:noAutofit/>
          </a:bodyPr>
          <a:lstStyle/>
          <a:p>
            <a:pPr algn="l"/>
            <a:r>
              <a:rPr lang="en-US" sz="1400" b="0" i="1" dirty="0">
                <a:solidFill>
                  <a:schemeClr val="accent3"/>
                </a:solidFill>
                <a:latin typeface="Oracle Sans Light" panose="020B0403020204020204" pitchFamily="34" charset="0"/>
                <a:cs typeface="Oracle Sans Light" panose="020B0403020204020204" pitchFamily="34" charset="0"/>
              </a:rPr>
              <a:t>* Reflects certified configurations for JDK 15</a:t>
            </a:r>
          </a:p>
        </p:txBody>
      </p:sp>
    </p:spTree>
    <p:extLst>
      <p:ext uri="{BB962C8B-B14F-4D97-AF65-F5344CB8AC3E}">
        <p14:creationId xmlns:p14="http://schemas.microsoft.com/office/powerpoint/2010/main" val="93004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45468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19</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811328" y="647076"/>
              <a:ext cx="676276"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13</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10890" y="1765383"/>
            <a:ext cx="10671175" cy="822325"/>
          </a:xfrm>
          <a:prstGeom prst="rect">
            <a:avLst/>
          </a:prstGeom>
        </p:spPr>
        <p:txBody>
          <a:bodyPr vert="horz" lIns="0" tIns="45720" rIns="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b="1" dirty="0">
                <a:latin typeface="Oracle Sans" panose="020B0503020204020204" pitchFamily="34" charset="0"/>
              </a:rPr>
              <a:t>Libraries! Libraries! Libraries!</a:t>
            </a:r>
          </a:p>
          <a:p>
            <a:pPr algn="ctr">
              <a:spcAft>
                <a:spcPts val="600"/>
              </a:spcAft>
            </a:pPr>
            <a:r>
              <a:rPr lang="en-GB" b="1" dirty="0">
                <a:latin typeface="Oracle Sans" panose="020B0503020204020204" pitchFamily="34" charset="0"/>
              </a:rPr>
              <a:t>Frameworks! Frameworks! Frameworks!</a:t>
            </a:r>
          </a:p>
        </p:txBody>
      </p:sp>
      <p:sp>
        <p:nvSpPr>
          <p:cNvPr id="2" name="TextBox 1">
            <a:extLst>
              <a:ext uri="{FF2B5EF4-FFF2-40B4-BE49-F238E27FC236}">
                <a16:creationId xmlns:a16="http://schemas.microsoft.com/office/drawing/2014/main" id="{7F2EFF92-4F15-CA43-A3C9-00B7E2245CB3}"/>
              </a:ext>
            </a:extLst>
          </p:cNvPr>
          <p:cNvSpPr txBox="1"/>
          <p:nvPr/>
        </p:nvSpPr>
        <p:spPr>
          <a:xfrm>
            <a:off x="1206541" y="2724188"/>
            <a:ext cx="1783219" cy="2748794"/>
          </a:xfrm>
          <a:prstGeom prst="rect">
            <a:avLst/>
          </a:prstGeom>
          <a:noFill/>
        </p:spPr>
        <p:txBody>
          <a:bodyPr wrap="square" lIns="0" rIns="0" rtlCol="0">
            <a:noAutofit/>
          </a:bodyPr>
          <a:lstStyle/>
          <a:p>
            <a:pPr algn="l"/>
            <a:r>
              <a:rPr lang="en-US" sz="1200" b="0" i="0" dirty="0" err="1">
                <a:solidFill>
                  <a:schemeClr val="accent3"/>
                </a:solidFill>
                <a:latin typeface="Oracle Sans Light" panose="020B0403020204020204" pitchFamily="34" charset="0"/>
                <a:cs typeface="Oracle Sans Light" panose="020B0403020204020204" pitchFamily="34" charset="0"/>
              </a:rPr>
              <a:t>Akka</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Ant</a:t>
            </a:r>
          </a:p>
          <a:p>
            <a:pPr algn="l"/>
            <a:r>
              <a:rPr lang="en-US" sz="1200" b="0" i="0" dirty="0" err="1">
                <a:solidFill>
                  <a:schemeClr val="accent3"/>
                </a:solidFill>
                <a:latin typeface="Oracle Sans Light" panose="020B0403020204020204" pitchFamily="34" charset="0"/>
                <a:cs typeface="Oracle Sans Light" panose="020B0403020204020204" pitchFamily="34" charset="0"/>
              </a:rPr>
              <a:t>Avatica</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Bean Validation</a:t>
            </a:r>
          </a:p>
          <a:p>
            <a:pPr algn="l"/>
            <a:r>
              <a:rPr lang="en-US" sz="1200" b="0" i="0" dirty="0">
                <a:solidFill>
                  <a:schemeClr val="accent3"/>
                </a:solidFill>
                <a:latin typeface="Oracle Sans Light" panose="020B0403020204020204" pitchFamily="34" charset="0"/>
                <a:cs typeface="Oracle Sans Light" panose="020B0403020204020204" pitchFamily="34" charset="0"/>
              </a:rPr>
              <a:t>Blynk Server</a:t>
            </a:r>
          </a:p>
          <a:p>
            <a:pPr algn="l"/>
            <a:r>
              <a:rPr lang="en-US" sz="1200" dirty="0" err="1">
                <a:solidFill>
                  <a:schemeClr val="accent3"/>
                </a:solidFill>
                <a:latin typeface="Oracle Sans Light" panose="020B0403020204020204" pitchFamily="34" charset="0"/>
                <a:cs typeface="Oracle Sans Light" panose="020B0403020204020204" pitchFamily="34" charset="0"/>
              </a:rPr>
              <a:t>BootstrapFX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Byte Buddy</a:t>
            </a:r>
          </a:p>
          <a:p>
            <a:pPr algn="l"/>
            <a:r>
              <a:rPr lang="en-US" sz="1200" dirty="0">
                <a:solidFill>
                  <a:schemeClr val="accent3"/>
                </a:solidFill>
                <a:latin typeface="Oracle Sans Light" panose="020B0403020204020204" pitchFamily="34" charset="0"/>
                <a:cs typeface="Oracle Sans Light" panose="020B0403020204020204" pitchFamily="34" charset="0"/>
              </a:rPr>
              <a:t>Calcite</a:t>
            </a:r>
          </a:p>
          <a:p>
            <a:pPr algn="l"/>
            <a:r>
              <a:rPr lang="en-US" sz="1200" b="0" i="0" dirty="0" err="1">
                <a:solidFill>
                  <a:schemeClr val="accent3"/>
                </a:solidFill>
                <a:latin typeface="Oracle Sans Light" panose="020B0403020204020204" pitchFamily="34" charset="0"/>
                <a:cs typeface="Oracle Sans Light" panose="020B0403020204020204" pitchFamily="34" charset="0"/>
              </a:rPr>
              <a:t>CalendarFX</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Camel</a:t>
            </a:r>
          </a:p>
          <a:p>
            <a:pPr algn="l"/>
            <a:r>
              <a:rPr lang="en-US" sz="1200" b="0" i="0" dirty="0" err="1">
                <a:solidFill>
                  <a:schemeClr val="accent3"/>
                </a:solidFill>
                <a:latin typeface="Oracle Sans Light" panose="020B0403020204020204" pitchFamily="34" charset="0"/>
                <a:cs typeface="Oracle Sans Light" panose="020B0403020204020204" pitchFamily="34" charset="0"/>
              </a:rPr>
              <a:t>cglib</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Commons Lang</a:t>
            </a:r>
          </a:p>
          <a:p>
            <a:pPr algn="l"/>
            <a:r>
              <a:rPr lang="en-US" sz="1200" b="0" i="0" dirty="0" err="1">
                <a:solidFill>
                  <a:schemeClr val="accent3"/>
                </a:solidFill>
                <a:latin typeface="Oracle Sans Light" panose="020B0403020204020204" pitchFamily="34" charset="0"/>
                <a:cs typeface="Oracle Sans Light" panose="020B0403020204020204" pitchFamily="34" charset="0"/>
              </a:rPr>
              <a:t>CruiseControl</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DataMelt</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Derby</a:t>
            </a:r>
          </a:p>
          <a:p>
            <a:pPr algn="l"/>
            <a:r>
              <a:rPr lang="en-US" sz="1200" dirty="0" err="1">
                <a:solidFill>
                  <a:schemeClr val="accent3"/>
                </a:solidFill>
                <a:latin typeface="Oracle Sans Light" panose="020B0403020204020204" pitchFamily="34" charset="0"/>
                <a:cs typeface="Oracle Sans Light" panose="020B0403020204020204" pitchFamily="34" charset="0"/>
              </a:rPr>
              <a:t>DesktopPaneFX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Eclipse Collections</a:t>
            </a:r>
          </a:p>
          <a:p>
            <a:pPr algn="l"/>
            <a:r>
              <a:rPr lang="en-US" sz="1200" b="0" i="0" dirty="0">
                <a:solidFill>
                  <a:schemeClr val="accent3"/>
                </a:solidFill>
                <a:latin typeface="Oracle Sans Light" panose="020B0403020204020204" pitchFamily="34" charset="0"/>
                <a:cs typeface="Oracle Sans Light" panose="020B0403020204020204" pitchFamily="34" charset="0"/>
              </a:rPr>
              <a:t>Eclipse </a:t>
            </a:r>
            <a:r>
              <a:rPr lang="en-US" sz="1200" b="0" i="0" dirty="0" err="1">
                <a:solidFill>
                  <a:schemeClr val="accent3"/>
                </a:solidFill>
                <a:latin typeface="Oracle Sans Light" panose="020B0403020204020204" pitchFamily="34" charset="0"/>
                <a:cs typeface="Oracle Sans Light" panose="020B0403020204020204" pitchFamily="34" charset="0"/>
              </a:rPr>
              <a:t>EclEmma</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e</a:t>
            </a:r>
            <a:r>
              <a:rPr lang="en-US" sz="1200" dirty="0">
                <a:solidFill>
                  <a:schemeClr val="accent3"/>
                </a:solidFill>
                <a:latin typeface="Oracle Sans Light" panose="020B0403020204020204" pitchFamily="34" charset="0"/>
                <a:cs typeface="Oracle Sans Light" panose="020B0403020204020204" pitchFamily="34" charset="0"/>
              </a:rPr>
              <a:t>(</a:t>
            </a:r>
            <a:r>
              <a:rPr lang="en-US" sz="1200" dirty="0" err="1">
                <a:solidFill>
                  <a:schemeClr val="accent3"/>
                </a:solidFill>
                <a:latin typeface="Oracle Sans Light" panose="020B0403020204020204" pitchFamily="34" charset="0"/>
                <a:cs typeface="Oracle Sans Light" panose="020B0403020204020204" pitchFamily="34" charset="0"/>
              </a:rPr>
              <a:t>fx</a:t>
            </a:r>
            <a:r>
              <a:rPr lang="en-US" sz="1200" dirty="0">
                <a:solidFill>
                  <a:schemeClr val="accent3"/>
                </a:solidFill>
                <a:latin typeface="Oracle Sans Light" panose="020B0403020204020204" pitchFamily="34" charset="0"/>
                <a:cs typeface="Oracle Sans Light" panose="020B0403020204020204" pitchFamily="34" charset="0"/>
              </a:rPr>
              <a:t>)</a:t>
            </a:r>
            <a:r>
              <a:rPr lang="en-US" sz="1200" dirty="0" err="1">
                <a:solidFill>
                  <a:schemeClr val="accent3"/>
                </a:solidFill>
                <a:latin typeface="Oracle Sans Light" panose="020B0403020204020204" pitchFamily="34" charset="0"/>
                <a:cs typeface="Oracle Sans Light" panose="020B0403020204020204" pitchFamily="34" charset="0"/>
              </a:rPr>
              <a:t>clipse</a:t>
            </a:r>
            <a:endParaRPr lang="en-US" sz="1200" b="0" i="0" dirty="0">
              <a:solidFill>
                <a:schemeClr val="accent3"/>
              </a:solidFill>
              <a:latin typeface="Oracle Sans Light" panose="020B0403020204020204" pitchFamily="34" charset="0"/>
              <a:cs typeface="Oracle Sans Light" panose="020B0403020204020204" pitchFamily="34" charset="0"/>
            </a:endParaRPr>
          </a:p>
        </p:txBody>
      </p:sp>
      <p:sp>
        <p:nvSpPr>
          <p:cNvPr id="19" name="TextBox 18">
            <a:extLst>
              <a:ext uri="{FF2B5EF4-FFF2-40B4-BE49-F238E27FC236}">
                <a16:creationId xmlns:a16="http://schemas.microsoft.com/office/drawing/2014/main" id="{307AFF06-7633-2A46-A730-EB6D19395A16}"/>
              </a:ext>
            </a:extLst>
          </p:cNvPr>
          <p:cNvSpPr txBox="1"/>
          <p:nvPr/>
        </p:nvSpPr>
        <p:spPr>
          <a:xfrm>
            <a:off x="3257173" y="2724188"/>
            <a:ext cx="1783219" cy="2748794"/>
          </a:xfrm>
          <a:prstGeom prst="rect">
            <a:avLst/>
          </a:prstGeom>
          <a:noFill/>
        </p:spPr>
        <p:txBody>
          <a:bodyPr wrap="square" lIns="0" rIns="0" rtlCol="0">
            <a:noAutofit/>
          </a:bodyPr>
          <a:lstStyle/>
          <a:p>
            <a:pPr algn="l"/>
            <a:r>
              <a:rPr lang="en-US" sz="1200" b="0" i="0" dirty="0">
                <a:solidFill>
                  <a:schemeClr val="accent3"/>
                </a:solidFill>
                <a:latin typeface="Oracle Sans Light" panose="020B0403020204020204" pitchFamily="34" charset="0"/>
                <a:cs typeface="Oracle Sans Light" panose="020B0403020204020204" pitchFamily="34" charset="0"/>
              </a:rPr>
              <a:t>Elasticsearch</a:t>
            </a:r>
          </a:p>
          <a:p>
            <a:pPr algn="l"/>
            <a:r>
              <a:rPr lang="en-US" sz="1200" dirty="0" err="1">
                <a:solidFill>
                  <a:schemeClr val="accent3"/>
                </a:solidFill>
                <a:latin typeface="Oracle Sans Light" panose="020B0403020204020204" pitchFamily="34" charset="0"/>
                <a:cs typeface="Oracle Sans Light" panose="020B0403020204020204" pitchFamily="34" charset="0"/>
              </a:rPr>
              <a:t>EqualVerifier</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FlexGanttFX</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Flyway</a:t>
            </a:r>
          </a:p>
          <a:p>
            <a:pPr algn="l"/>
            <a:r>
              <a:rPr lang="en-US" sz="1200" b="0" i="0" dirty="0" err="1">
                <a:solidFill>
                  <a:schemeClr val="accent3"/>
                </a:solidFill>
                <a:latin typeface="Oracle Sans Light" panose="020B0403020204020204" pitchFamily="34" charset="0"/>
                <a:cs typeface="Oracle Sans Light" panose="020B0403020204020204" pitchFamily="34" charset="0"/>
              </a:rPr>
              <a:t>FormsFX</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FunctionalJava</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FXyz</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Gluon Maps</a:t>
            </a:r>
          </a:p>
          <a:p>
            <a:pPr algn="l"/>
            <a:r>
              <a:rPr lang="en-US" sz="1200" b="0" i="0" dirty="0">
                <a:solidFill>
                  <a:schemeClr val="accent3"/>
                </a:solidFill>
                <a:latin typeface="Oracle Sans Light" panose="020B0403020204020204" pitchFamily="34" charset="0"/>
                <a:cs typeface="Oracle Sans Light" panose="020B0403020204020204" pitchFamily="34" charset="0"/>
              </a:rPr>
              <a:t>Gluon Mobile</a:t>
            </a:r>
          </a:p>
          <a:p>
            <a:pPr algn="l"/>
            <a:r>
              <a:rPr lang="en-US" sz="1200" dirty="0">
                <a:solidFill>
                  <a:schemeClr val="accent3"/>
                </a:solidFill>
                <a:latin typeface="Oracle Sans Light" panose="020B0403020204020204" pitchFamily="34" charset="0"/>
                <a:cs typeface="Oracle Sans Light" panose="020B0403020204020204" pitchFamily="34" charset="0"/>
              </a:rPr>
              <a:t>Gradle</a:t>
            </a:r>
          </a:p>
          <a:p>
            <a:pPr algn="l"/>
            <a:r>
              <a:rPr lang="en-US" sz="1200" b="0" i="0" dirty="0" err="1">
                <a:solidFill>
                  <a:schemeClr val="accent3"/>
                </a:solidFill>
                <a:latin typeface="Oracle Sans Light" panose="020B0403020204020204" pitchFamily="34" charset="0"/>
                <a:cs typeface="Oracle Sans Light" panose="020B0403020204020204" pitchFamily="34" charset="0"/>
              </a:rPr>
              <a:t>GraphHopper</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HdrHistogram</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HeapStats</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Hibernate ORM</a:t>
            </a:r>
          </a:p>
          <a:p>
            <a:pPr algn="l"/>
            <a:r>
              <a:rPr lang="en-US" sz="1200" dirty="0">
                <a:solidFill>
                  <a:schemeClr val="accent3"/>
                </a:solidFill>
                <a:latin typeface="Oracle Sans Light" panose="020B0403020204020204" pitchFamily="34" charset="0"/>
                <a:cs typeface="Oracle Sans Light" panose="020B0403020204020204" pitchFamily="34" charset="0"/>
              </a:rPr>
              <a:t>Hibernate Validator</a:t>
            </a:r>
          </a:p>
          <a:p>
            <a:pPr algn="l"/>
            <a:r>
              <a:rPr lang="en-US" sz="1200" dirty="0" err="1">
                <a:solidFill>
                  <a:schemeClr val="accent3"/>
                </a:solidFill>
                <a:latin typeface="Oracle Sans Light" panose="020B0403020204020204" pitchFamily="34" charset="0"/>
                <a:cs typeface="Oracle Sans Light" panose="020B0403020204020204" pitchFamily="34" charset="0"/>
              </a:rPr>
              <a:t>Ikonli</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Install4</a:t>
            </a:r>
            <a:r>
              <a:rPr lang="en-US" sz="1200" dirty="0">
                <a:solidFill>
                  <a:schemeClr val="accent3"/>
                </a:solidFill>
                <a:latin typeface="Oracle Sans Light" panose="020B0403020204020204" pitchFamily="34" charset="0"/>
                <a:cs typeface="Oracle Sans Light" panose="020B0403020204020204" pitchFamily="34" charset="0"/>
              </a:rPr>
              <a:t>j</a:t>
            </a:r>
          </a:p>
          <a:p>
            <a:pPr algn="l"/>
            <a:r>
              <a:rPr lang="en-US" sz="1200" b="0" i="0" dirty="0" err="1">
                <a:solidFill>
                  <a:schemeClr val="accent3"/>
                </a:solidFill>
                <a:latin typeface="Oracle Sans Light" panose="020B0403020204020204" pitchFamily="34" charset="0"/>
                <a:cs typeface="Oracle Sans Light" panose="020B0403020204020204" pitchFamily="34" charset="0"/>
              </a:rPr>
              <a:t>Instana</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Jackson</a:t>
            </a:r>
            <a:endParaRPr lang="en-US" sz="1200" b="0" i="0" dirty="0">
              <a:solidFill>
                <a:schemeClr val="accent3"/>
              </a:solidFill>
              <a:latin typeface="Oracle Sans Light" panose="020B0403020204020204" pitchFamily="34" charset="0"/>
              <a:cs typeface="Oracle Sans Light" panose="020B0403020204020204" pitchFamily="34" charset="0"/>
            </a:endParaRPr>
          </a:p>
        </p:txBody>
      </p:sp>
      <p:sp>
        <p:nvSpPr>
          <p:cNvPr id="21" name="TextBox 20">
            <a:extLst>
              <a:ext uri="{FF2B5EF4-FFF2-40B4-BE49-F238E27FC236}">
                <a16:creationId xmlns:a16="http://schemas.microsoft.com/office/drawing/2014/main" id="{4DD5CF1C-215B-E649-A1DC-9784DEF5C9B5}"/>
              </a:ext>
            </a:extLst>
          </p:cNvPr>
          <p:cNvSpPr txBox="1"/>
          <p:nvPr/>
        </p:nvSpPr>
        <p:spPr>
          <a:xfrm>
            <a:off x="5307805" y="2724188"/>
            <a:ext cx="1783219" cy="2748794"/>
          </a:xfrm>
          <a:prstGeom prst="rect">
            <a:avLst/>
          </a:prstGeom>
          <a:noFill/>
        </p:spPr>
        <p:txBody>
          <a:bodyPr wrap="square" lIns="0" rIns="0" rtlCol="0">
            <a:noAutofit/>
          </a:bodyPr>
          <a:lstStyle/>
          <a:p>
            <a:pPr algn="l"/>
            <a:r>
              <a:rPr lang="en-US" sz="1200" b="0" i="0" dirty="0" err="1">
                <a:solidFill>
                  <a:schemeClr val="accent3"/>
                </a:solidFill>
                <a:latin typeface="Oracle Sans Light" panose="020B0403020204020204" pitchFamily="34" charset="0"/>
                <a:cs typeface="Oracle Sans Light" panose="020B0403020204020204" pitchFamily="34" charset="0"/>
              </a:rPr>
              <a:t>JaCoCo</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JavaCPP</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JavaCV</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Javalin</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JavaSpec</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Javassist</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JCTools</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a:solidFill>
                  <a:schemeClr val="accent3"/>
                </a:solidFill>
                <a:latin typeface="Oracle Sans Light" panose="020B0403020204020204" pitchFamily="34" charset="0"/>
                <a:cs typeface="Oracle Sans Light" panose="020B0403020204020204" pitchFamily="34" charset="0"/>
              </a:rPr>
              <a:t>Jersey</a:t>
            </a:r>
          </a:p>
          <a:p>
            <a:pPr algn="l"/>
            <a:r>
              <a:rPr lang="en-US" sz="1200" dirty="0">
                <a:solidFill>
                  <a:schemeClr val="accent3"/>
                </a:solidFill>
                <a:latin typeface="Oracle Sans Light" panose="020B0403020204020204" pitchFamily="34" charset="0"/>
                <a:cs typeface="Oracle Sans Light" panose="020B0403020204020204" pitchFamily="34" charset="0"/>
              </a:rPr>
              <a:t>Jetty</a:t>
            </a:r>
          </a:p>
          <a:p>
            <a:pPr algn="l"/>
            <a:r>
              <a:rPr lang="en-US" sz="1200" b="0" i="0" dirty="0" err="1">
                <a:solidFill>
                  <a:schemeClr val="accent3"/>
                </a:solidFill>
                <a:latin typeface="Oracle Sans Light" panose="020B0403020204020204" pitchFamily="34" charset="0"/>
                <a:cs typeface="Oracle Sans Light" panose="020B0403020204020204" pitchFamily="34" charset="0"/>
              </a:rPr>
              <a:t>JITWatch</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Joda</a:t>
            </a:r>
            <a:r>
              <a:rPr lang="en-US" sz="1200" dirty="0">
                <a:solidFill>
                  <a:schemeClr val="accent3"/>
                </a:solidFill>
                <a:latin typeface="Oracle Sans Light" panose="020B0403020204020204" pitchFamily="34" charset="0"/>
                <a:cs typeface="Oracle Sans Light" panose="020B0403020204020204" pitchFamily="34" charset="0"/>
              </a:rPr>
              <a:t> Beans</a:t>
            </a:r>
          </a:p>
          <a:p>
            <a:pPr algn="l"/>
            <a:r>
              <a:rPr lang="en-US" sz="1200" b="0" i="0" dirty="0" err="1">
                <a:solidFill>
                  <a:schemeClr val="accent3"/>
                </a:solidFill>
                <a:latin typeface="Oracle Sans Light" panose="020B0403020204020204" pitchFamily="34" charset="0"/>
                <a:cs typeface="Oracle Sans Light" panose="020B0403020204020204" pitchFamily="34" charset="0"/>
              </a:rPr>
              <a:t>Joda</a:t>
            </a:r>
            <a:r>
              <a:rPr lang="en-US" sz="1200" b="0" i="0" dirty="0">
                <a:solidFill>
                  <a:schemeClr val="accent3"/>
                </a:solidFill>
                <a:latin typeface="Oracle Sans Light" panose="020B0403020204020204" pitchFamily="34" charset="0"/>
                <a:cs typeface="Oracle Sans Light" panose="020B0403020204020204" pitchFamily="34" charset="0"/>
              </a:rPr>
              <a:t> Convert</a:t>
            </a:r>
          </a:p>
          <a:p>
            <a:pPr algn="l"/>
            <a:r>
              <a:rPr lang="en-US" sz="1200" b="0" i="0" dirty="0" err="1">
                <a:solidFill>
                  <a:schemeClr val="accent3"/>
                </a:solidFill>
                <a:latin typeface="Oracle Sans Light" panose="020B0403020204020204" pitchFamily="34" charset="0"/>
                <a:cs typeface="Oracle Sans Light" panose="020B0403020204020204" pitchFamily="34" charset="0"/>
              </a:rPr>
              <a:t>jOOQ</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JOSM</a:t>
            </a:r>
          </a:p>
          <a:p>
            <a:pPr algn="l"/>
            <a:r>
              <a:rPr lang="en-US" sz="1200" b="0" i="0" dirty="0" err="1">
                <a:solidFill>
                  <a:schemeClr val="accent3"/>
                </a:solidFill>
                <a:latin typeface="Oracle Sans Light" panose="020B0403020204020204" pitchFamily="34" charset="0"/>
                <a:cs typeface="Oracle Sans Light" panose="020B0403020204020204" pitchFamily="34" charset="0"/>
              </a:rPr>
              <a:t>JProfiler</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JRebel</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JSillouette</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Junit</a:t>
            </a:r>
          </a:p>
          <a:p>
            <a:pPr algn="l"/>
            <a:r>
              <a:rPr lang="en-US" sz="1200" dirty="0">
                <a:solidFill>
                  <a:schemeClr val="accent3"/>
                </a:solidFill>
                <a:latin typeface="Oracle Sans Light" panose="020B0403020204020204" pitchFamily="34" charset="0"/>
                <a:cs typeface="Oracle Sans Light" panose="020B0403020204020204" pitchFamily="34" charset="0"/>
              </a:rPr>
              <a:t>JUnit</a:t>
            </a:r>
          </a:p>
          <a:p>
            <a:pPr algn="l"/>
            <a:r>
              <a:rPr lang="en-US" sz="1200" dirty="0">
                <a:solidFill>
                  <a:schemeClr val="accent3"/>
                </a:solidFill>
                <a:latin typeface="Oracle Sans Light" panose="020B0403020204020204" pitchFamily="34" charset="0"/>
                <a:cs typeface="Oracle Sans Light" panose="020B0403020204020204" pitchFamily="34" charset="0"/>
              </a:rPr>
              <a:t>Kafka</a:t>
            </a:r>
          </a:p>
        </p:txBody>
      </p:sp>
      <p:sp>
        <p:nvSpPr>
          <p:cNvPr id="23" name="TextBox 22">
            <a:extLst>
              <a:ext uri="{FF2B5EF4-FFF2-40B4-BE49-F238E27FC236}">
                <a16:creationId xmlns:a16="http://schemas.microsoft.com/office/drawing/2014/main" id="{F434C0BB-4941-924F-AD0F-053D2639D34F}"/>
              </a:ext>
            </a:extLst>
          </p:cNvPr>
          <p:cNvSpPr txBox="1"/>
          <p:nvPr/>
        </p:nvSpPr>
        <p:spPr>
          <a:xfrm>
            <a:off x="7358437" y="2724188"/>
            <a:ext cx="1783219" cy="2748794"/>
          </a:xfrm>
          <a:prstGeom prst="rect">
            <a:avLst/>
          </a:prstGeom>
          <a:noFill/>
        </p:spPr>
        <p:txBody>
          <a:bodyPr wrap="square" lIns="0" rIns="0" rtlCol="0">
            <a:noAutofit/>
          </a:bodyPr>
          <a:lstStyle/>
          <a:p>
            <a:pPr algn="l"/>
            <a:r>
              <a:rPr lang="en-US" sz="1200" b="0" i="0" dirty="0">
                <a:solidFill>
                  <a:schemeClr val="accent3"/>
                </a:solidFill>
                <a:latin typeface="Oracle Sans Light" panose="020B0403020204020204" pitchFamily="34" charset="0"/>
                <a:cs typeface="Oracle Sans Light" panose="020B0403020204020204" pitchFamily="34" charset="0"/>
              </a:rPr>
              <a:t>Lettuce</a:t>
            </a:r>
          </a:p>
          <a:p>
            <a:pPr algn="l"/>
            <a:r>
              <a:rPr lang="en-US" sz="1200" dirty="0">
                <a:solidFill>
                  <a:schemeClr val="accent3"/>
                </a:solidFill>
                <a:latin typeface="Oracle Sans Light" panose="020B0403020204020204" pitchFamily="34" charset="0"/>
                <a:cs typeface="Oracle Sans Light" panose="020B0403020204020204" pitchFamily="34" charset="0"/>
              </a:rPr>
              <a:t>Lilith</a:t>
            </a:r>
          </a:p>
          <a:p>
            <a:pPr algn="l"/>
            <a:r>
              <a:rPr lang="en-US" sz="1200" dirty="0">
                <a:solidFill>
                  <a:schemeClr val="accent3"/>
                </a:solidFill>
                <a:latin typeface="Oracle Sans Light" panose="020B0403020204020204" pitchFamily="34" charset="0"/>
                <a:cs typeface="Oracle Sans Light" panose="020B0403020204020204" pitchFamily="34" charset="0"/>
              </a:rPr>
              <a:t>Log4J</a:t>
            </a:r>
          </a:p>
          <a:p>
            <a:pPr algn="l"/>
            <a:r>
              <a:rPr lang="en-US" sz="1200" dirty="0" err="1">
                <a:solidFill>
                  <a:schemeClr val="accent3"/>
                </a:solidFill>
                <a:latin typeface="Oracle Sans Light" panose="020B0403020204020204" pitchFamily="34" charset="0"/>
                <a:cs typeface="Oracle Sans Light" panose="020B0403020204020204" pitchFamily="34" charset="0"/>
              </a:rPr>
              <a:t>Logback</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Lucene</a:t>
            </a:r>
          </a:p>
          <a:p>
            <a:pPr algn="l"/>
            <a:r>
              <a:rPr lang="en-US" sz="1200" dirty="0">
                <a:solidFill>
                  <a:schemeClr val="accent3"/>
                </a:solidFill>
                <a:latin typeface="Oracle Sans Light" panose="020B0403020204020204" pitchFamily="34" charset="0"/>
                <a:cs typeface="Oracle Sans Light" panose="020B0403020204020204" pitchFamily="34" charset="0"/>
              </a:rPr>
              <a:t>LWJGL</a:t>
            </a:r>
          </a:p>
          <a:p>
            <a:pPr algn="l"/>
            <a:r>
              <a:rPr lang="en-US" sz="1200" dirty="0">
                <a:solidFill>
                  <a:schemeClr val="accent3"/>
                </a:solidFill>
                <a:latin typeface="Oracle Sans Light" panose="020B0403020204020204" pitchFamily="34" charset="0"/>
                <a:cs typeface="Oracle Sans Light" panose="020B0403020204020204" pitchFamily="34" charset="0"/>
              </a:rPr>
              <a:t>Maven</a:t>
            </a:r>
          </a:p>
          <a:p>
            <a:pPr algn="l"/>
            <a:r>
              <a:rPr lang="en-US" sz="1200" dirty="0">
                <a:solidFill>
                  <a:schemeClr val="accent3"/>
                </a:solidFill>
                <a:latin typeface="Oracle Sans Light" panose="020B0403020204020204" pitchFamily="34" charset="0"/>
                <a:cs typeface="Oracle Sans Light" panose="020B0403020204020204" pitchFamily="34" charset="0"/>
              </a:rPr>
              <a:t>Micronaut</a:t>
            </a:r>
          </a:p>
          <a:p>
            <a:pPr algn="l"/>
            <a:r>
              <a:rPr lang="en-US" sz="1200" dirty="0" err="1">
                <a:solidFill>
                  <a:schemeClr val="accent3"/>
                </a:solidFill>
                <a:latin typeface="Oracle Sans Light" panose="020B0403020204020204" pitchFamily="34" charset="0"/>
                <a:cs typeface="Oracle Sans Light" panose="020B0403020204020204" pitchFamily="34" charset="0"/>
              </a:rPr>
              <a:t>Mokito</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Netty</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OpenJFX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Picoli</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PreferencesFX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RabbitMQ</a:t>
            </a:r>
          </a:p>
          <a:p>
            <a:pPr algn="l"/>
            <a:r>
              <a:rPr lang="en-US" sz="1200" dirty="0" err="1">
                <a:solidFill>
                  <a:schemeClr val="accent3"/>
                </a:solidFill>
                <a:latin typeface="Oracle Sans Light" panose="020B0403020204020204" pitchFamily="34" charset="0"/>
                <a:cs typeface="Oracle Sans Light" panose="020B0403020204020204" pitchFamily="34" charset="0"/>
              </a:rPr>
              <a:t>Rapidoid</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RTextDoc</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RxJava</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Selenium</a:t>
            </a:r>
          </a:p>
          <a:p>
            <a:pPr algn="l"/>
            <a:r>
              <a:rPr lang="en-US" sz="1200" dirty="0">
                <a:solidFill>
                  <a:schemeClr val="accent3"/>
                </a:solidFill>
                <a:latin typeface="Oracle Sans Light" panose="020B0403020204020204" pitchFamily="34" charset="0"/>
                <a:cs typeface="Oracle Sans Light" panose="020B0403020204020204" pitchFamily="34" charset="0"/>
              </a:rPr>
              <a:t>Slf4j</a:t>
            </a:r>
          </a:p>
          <a:p>
            <a:pPr algn="l"/>
            <a:r>
              <a:rPr lang="en-US" sz="1200" dirty="0" err="1">
                <a:solidFill>
                  <a:schemeClr val="accent3"/>
                </a:solidFill>
                <a:latin typeface="Oracle Sans Light" panose="020B0403020204020204" pitchFamily="34" charset="0"/>
                <a:cs typeface="Oracle Sans Light" panose="020B0403020204020204" pitchFamily="34" charset="0"/>
              </a:rPr>
              <a:t>Solr</a:t>
            </a:r>
            <a:endParaRPr lang="en-US" sz="1200" dirty="0">
              <a:solidFill>
                <a:schemeClr val="accent3"/>
              </a:solidFill>
              <a:latin typeface="Oracle Sans Light" panose="020B0403020204020204" pitchFamily="34" charset="0"/>
              <a:cs typeface="Oracle Sans Light" panose="020B0403020204020204" pitchFamily="34" charset="0"/>
            </a:endParaRPr>
          </a:p>
        </p:txBody>
      </p:sp>
      <p:sp>
        <p:nvSpPr>
          <p:cNvPr id="29" name="TextBox 28">
            <a:extLst>
              <a:ext uri="{FF2B5EF4-FFF2-40B4-BE49-F238E27FC236}">
                <a16:creationId xmlns:a16="http://schemas.microsoft.com/office/drawing/2014/main" id="{BC262FAE-FFA6-CD43-BE0D-2318014E0E92}"/>
              </a:ext>
            </a:extLst>
          </p:cNvPr>
          <p:cNvSpPr txBox="1"/>
          <p:nvPr/>
        </p:nvSpPr>
        <p:spPr>
          <a:xfrm>
            <a:off x="9409070" y="2724188"/>
            <a:ext cx="1783219" cy="2748794"/>
          </a:xfrm>
          <a:prstGeom prst="rect">
            <a:avLst/>
          </a:prstGeom>
          <a:noFill/>
        </p:spPr>
        <p:txBody>
          <a:bodyPr wrap="square" lIns="0" rIns="0" rtlCol="0">
            <a:noAutofit/>
          </a:bodyPr>
          <a:lstStyle/>
          <a:p>
            <a:pPr algn="l"/>
            <a:r>
              <a:rPr lang="en-US" sz="1200" b="0" i="0" dirty="0" err="1">
                <a:solidFill>
                  <a:schemeClr val="accent3"/>
                </a:solidFill>
                <a:latin typeface="Oracle Sans Light" panose="020B0403020204020204" pitchFamily="34" charset="0"/>
                <a:cs typeface="Oracle Sans Light" panose="020B0403020204020204" pitchFamily="34" charset="0"/>
              </a:rPr>
              <a:t>Spotbugs</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Spring Boot</a:t>
            </a:r>
          </a:p>
          <a:p>
            <a:pPr algn="l"/>
            <a:r>
              <a:rPr lang="en-US" sz="1200" b="0" i="0" dirty="0">
                <a:solidFill>
                  <a:schemeClr val="accent3"/>
                </a:solidFill>
                <a:latin typeface="Oracle Sans Light" panose="020B0403020204020204" pitchFamily="34" charset="0"/>
                <a:cs typeface="Oracle Sans Light" panose="020B0403020204020204" pitchFamily="34" charset="0"/>
              </a:rPr>
              <a:t>Sprin</a:t>
            </a:r>
            <a:r>
              <a:rPr lang="en-US" sz="1200" dirty="0">
                <a:solidFill>
                  <a:schemeClr val="accent3"/>
                </a:solidFill>
                <a:latin typeface="Oracle Sans Light" panose="020B0403020204020204" pitchFamily="34" charset="0"/>
                <a:cs typeface="Oracle Sans Light" panose="020B0403020204020204" pitchFamily="34" charset="0"/>
              </a:rPr>
              <a:t>g Framework</a:t>
            </a:r>
          </a:p>
          <a:p>
            <a:pPr algn="l"/>
            <a:r>
              <a:rPr lang="en-US" sz="1200" b="0" i="0" dirty="0" err="1">
                <a:solidFill>
                  <a:schemeClr val="accent3"/>
                </a:solidFill>
                <a:latin typeface="Oracle Sans Light" panose="020B0403020204020204" pitchFamily="34" charset="0"/>
                <a:cs typeface="Oracle Sans Light" panose="020B0403020204020204" pitchFamily="34" charset="0"/>
              </a:rPr>
              <a:t>Stagemonitor</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Stanford </a:t>
            </a:r>
            <a:r>
              <a:rPr lang="en-US" sz="1200" dirty="0" err="1">
                <a:solidFill>
                  <a:schemeClr val="accent3"/>
                </a:solidFill>
                <a:latin typeface="Oracle Sans Light" panose="020B0403020204020204" pitchFamily="34" charset="0"/>
                <a:cs typeface="Oracle Sans Light" panose="020B0403020204020204" pitchFamily="34" charset="0"/>
              </a:rPr>
              <a:t>CoreNLP</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Synthetica</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TestNG</a:t>
            </a:r>
          </a:p>
          <a:p>
            <a:pPr algn="l"/>
            <a:r>
              <a:rPr lang="en-US" sz="1200" b="0" i="0" dirty="0" err="1">
                <a:solidFill>
                  <a:schemeClr val="accent3"/>
                </a:solidFill>
                <a:latin typeface="Oracle Sans Light" panose="020B0403020204020204" pitchFamily="34" charset="0"/>
                <a:cs typeface="Oracle Sans Light" panose="020B0403020204020204" pitchFamily="34" charset="0"/>
              </a:rPr>
              <a:t>Thymeleaf</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Tika</a:t>
            </a:r>
          </a:p>
          <a:p>
            <a:pPr algn="l"/>
            <a:r>
              <a:rPr lang="en-US" sz="1200" b="0" i="0" dirty="0" err="1">
                <a:solidFill>
                  <a:schemeClr val="accent3"/>
                </a:solidFill>
                <a:latin typeface="Oracle Sans Light" panose="020B0403020204020204" pitchFamily="34" charset="0"/>
                <a:cs typeface="Oracle Sans Light" panose="020B0403020204020204" pitchFamily="34" charset="0"/>
              </a:rPr>
              <a:t>TweetwallFX</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a:solidFill>
                  <a:schemeClr val="accent3"/>
                </a:solidFill>
                <a:latin typeface="Oracle Sans Light" panose="020B0403020204020204" pitchFamily="34" charset="0"/>
                <a:cs typeface="Oracle Sans Light" panose="020B0403020204020204" pitchFamily="34" charset="0"/>
              </a:rPr>
              <a:t>Wicket</a:t>
            </a:r>
          </a:p>
          <a:p>
            <a:pPr algn="l"/>
            <a:r>
              <a:rPr lang="en-US" sz="1200" b="0" i="0" dirty="0" err="1">
                <a:solidFill>
                  <a:schemeClr val="accent3"/>
                </a:solidFill>
                <a:latin typeface="Oracle Sans Light" panose="020B0403020204020204" pitchFamily="34" charset="0"/>
                <a:cs typeface="Oracle Sans Light" panose="020B0403020204020204" pitchFamily="34" charset="0"/>
              </a:rPr>
              <a:t>Wildfly</a:t>
            </a:r>
            <a:endParaRPr lang="en-US" sz="1200" b="0" i="0" dirty="0">
              <a:solidFill>
                <a:schemeClr val="accent3"/>
              </a:solidFill>
              <a:latin typeface="Oracle Sans Light" panose="020B0403020204020204" pitchFamily="34" charset="0"/>
              <a:cs typeface="Oracle Sans Light" panose="020B0403020204020204" pitchFamily="34" charset="0"/>
            </a:endParaRPr>
          </a:p>
          <a:p>
            <a:pPr algn="l"/>
            <a:r>
              <a:rPr lang="en-US" sz="1200" dirty="0" err="1">
                <a:solidFill>
                  <a:schemeClr val="accent3"/>
                </a:solidFill>
                <a:latin typeface="Oracle Sans Light" panose="020B0403020204020204" pitchFamily="34" charset="0"/>
                <a:cs typeface="Oracle Sans Light" panose="020B0403020204020204" pitchFamily="34" charset="0"/>
              </a:rPr>
              <a:t>Woodstox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Workben</a:t>
            </a:r>
            <a:r>
              <a:rPr lang="en-US" sz="1200" dirty="0" err="1">
                <a:solidFill>
                  <a:schemeClr val="accent3"/>
                </a:solidFill>
                <a:latin typeface="Oracle Sans Light" panose="020B0403020204020204" pitchFamily="34" charset="0"/>
                <a:cs typeface="Oracle Sans Light" panose="020B0403020204020204" pitchFamily="34" charset="0"/>
              </a:rPr>
              <a:t>chFX</a:t>
            </a:r>
            <a:endParaRPr lang="en-US" sz="1200" dirty="0">
              <a:solidFill>
                <a:schemeClr val="accent3"/>
              </a:solidFill>
              <a:latin typeface="Oracle Sans Light" panose="020B0403020204020204" pitchFamily="34" charset="0"/>
              <a:cs typeface="Oracle Sans Light" panose="020B0403020204020204" pitchFamily="34" charset="0"/>
            </a:endParaRPr>
          </a:p>
          <a:p>
            <a:pPr algn="l"/>
            <a:r>
              <a:rPr lang="en-US" sz="1200" b="0" i="0" dirty="0" err="1">
                <a:solidFill>
                  <a:schemeClr val="accent3"/>
                </a:solidFill>
                <a:latin typeface="Oracle Sans Light" panose="020B0403020204020204" pitchFamily="34" charset="0"/>
                <a:cs typeface="Oracle Sans Light" panose="020B0403020204020204" pitchFamily="34" charset="0"/>
              </a:rPr>
              <a:t>Yasson</a:t>
            </a:r>
            <a:endParaRPr lang="en-US" sz="1200" b="0" i="0" dirty="0">
              <a:solidFill>
                <a:schemeClr val="accent3"/>
              </a:solidFill>
              <a:latin typeface="Oracle Sans Light" panose="020B0403020204020204" pitchFamily="34" charset="0"/>
              <a:cs typeface="Oracle Sans Light" panose="020B0403020204020204" pitchFamily="34" charset="0"/>
            </a:endParaRPr>
          </a:p>
        </p:txBody>
      </p:sp>
      <p:cxnSp>
        <p:nvCxnSpPr>
          <p:cNvPr id="7" name="Straight Connector 6">
            <a:extLst>
              <a:ext uri="{FF2B5EF4-FFF2-40B4-BE49-F238E27FC236}">
                <a16:creationId xmlns:a16="http://schemas.microsoft.com/office/drawing/2014/main" id="{E13634E3-230F-1342-8B30-2DB85BA2AD33}"/>
              </a:ext>
            </a:extLst>
          </p:cNvPr>
          <p:cNvCxnSpPr>
            <a:cxnSpLocks/>
          </p:cNvCxnSpPr>
          <p:nvPr/>
        </p:nvCxnSpPr>
        <p:spPr>
          <a:xfrm>
            <a:off x="2797794" y="2743201"/>
            <a:ext cx="0" cy="373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F86918-2E32-B847-AC16-45F9B211A6C3}"/>
              </a:ext>
            </a:extLst>
          </p:cNvPr>
          <p:cNvCxnSpPr>
            <a:cxnSpLocks/>
          </p:cNvCxnSpPr>
          <p:nvPr/>
        </p:nvCxnSpPr>
        <p:spPr>
          <a:xfrm>
            <a:off x="4901825" y="2743201"/>
            <a:ext cx="0" cy="373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161BDF-20AF-5940-A235-6369E3E8E42D}"/>
              </a:ext>
            </a:extLst>
          </p:cNvPr>
          <p:cNvCxnSpPr>
            <a:cxnSpLocks/>
          </p:cNvCxnSpPr>
          <p:nvPr/>
        </p:nvCxnSpPr>
        <p:spPr>
          <a:xfrm>
            <a:off x="6705604" y="2743201"/>
            <a:ext cx="0" cy="373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3D7743-EF4D-F54B-9B6D-4F7B7998789E}"/>
              </a:ext>
            </a:extLst>
          </p:cNvPr>
          <p:cNvCxnSpPr>
            <a:cxnSpLocks/>
          </p:cNvCxnSpPr>
          <p:nvPr/>
        </p:nvCxnSpPr>
        <p:spPr>
          <a:xfrm>
            <a:off x="8836930" y="2743201"/>
            <a:ext cx="0" cy="37383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77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10;&#10;Description automatically generated">
            <a:extLst>
              <a:ext uri="{FF2B5EF4-FFF2-40B4-BE49-F238E27FC236}">
                <a16:creationId xmlns:a16="http://schemas.microsoft.com/office/drawing/2014/main" id="{5D25E1E0-86F2-F14E-90CC-C7338329B5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61"/>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15C12E6B-13BE-BB42-AABB-752555B13B5D}"/>
              </a:ext>
            </a:extLst>
          </p:cNvPr>
          <p:cNvSpPr txBox="1"/>
          <p:nvPr/>
        </p:nvSpPr>
        <p:spPr>
          <a:xfrm>
            <a:off x="439633" y="5440247"/>
            <a:ext cx="3616941" cy="668740"/>
          </a:xfrm>
          <a:prstGeom prst="rect">
            <a:avLst/>
          </a:prstGeom>
          <a:noFill/>
        </p:spPr>
        <p:txBody>
          <a:bodyPr wrap="square" lIns="0" rIns="0" rtlCol="0">
            <a:noAutofit/>
          </a:bodyPr>
          <a:lstStyle/>
          <a:p>
            <a:pPr algn="ctr"/>
            <a:r>
              <a:rPr lang="en-US" sz="1400" dirty="0">
                <a:solidFill>
                  <a:schemeClr val="bg1"/>
                </a:solidFill>
                <a:latin typeface="Oracle Sans Light" panose="020B0403020204020204" pitchFamily="34" charset="0"/>
                <a:cs typeface="Oracle Sans Light" panose="020B0403020204020204" pitchFamily="34" charset="0"/>
              </a:rPr>
              <a:t>https://</a:t>
            </a:r>
            <a:r>
              <a:rPr lang="en-US" sz="1400" dirty="0" err="1">
                <a:solidFill>
                  <a:schemeClr val="bg1"/>
                </a:solidFill>
                <a:latin typeface="Oracle Sans Light" panose="020B0403020204020204" pitchFamily="34" charset="0"/>
                <a:cs typeface="Oracle Sans Light" panose="020B0403020204020204" pitchFamily="34" charset="0"/>
              </a:rPr>
              <a:t>www.oracle.com</a:t>
            </a:r>
            <a:r>
              <a:rPr lang="en-US" sz="1400" dirty="0">
                <a:solidFill>
                  <a:schemeClr val="bg1"/>
                </a:solidFill>
                <a:latin typeface="Oracle Sans Light" panose="020B0403020204020204" pitchFamily="34" charset="0"/>
                <a:cs typeface="Oracle Sans Light" panose="020B0403020204020204" pitchFamily="34" charset="0"/>
              </a:rPr>
              <a:t>/java/moved-by-java</a:t>
            </a:r>
            <a:endParaRPr lang="en-US" sz="1400" b="0" i="0" dirty="0">
              <a:solidFill>
                <a:schemeClr val="bg1"/>
              </a:solidFill>
              <a:latin typeface="Oracle Sans Light" panose="020B0403020204020204" pitchFamily="34" charset="0"/>
              <a:cs typeface="Oracle Sans Light" panose="020B0403020204020204" pitchFamily="34" charset="0"/>
            </a:endParaRPr>
          </a:p>
        </p:txBody>
      </p:sp>
      <p:sp>
        <p:nvSpPr>
          <p:cNvPr id="7" name="TextBox 6">
            <a:extLst>
              <a:ext uri="{FF2B5EF4-FFF2-40B4-BE49-F238E27FC236}">
                <a16:creationId xmlns:a16="http://schemas.microsoft.com/office/drawing/2014/main" id="{E1CA2A05-F65A-1A42-B9D5-1A942A30E64A}"/>
              </a:ext>
            </a:extLst>
          </p:cNvPr>
          <p:cNvSpPr txBox="1"/>
          <p:nvPr/>
        </p:nvSpPr>
        <p:spPr>
          <a:xfrm>
            <a:off x="4394577" y="5440247"/>
            <a:ext cx="4380932" cy="668740"/>
          </a:xfrm>
          <a:prstGeom prst="rect">
            <a:avLst/>
          </a:prstGeom>
          <a:noFill/>
        </p:spPr>
        <p:txBody>
          <a:bodyPr wrap="square" lIns="0" rIns="0" rtlCol="0">
            <a:noAutofit/>
          </a:bodyPr>
          <a:lstStyle/>
          <a:p>
            <a:pPr algn="ctr"/>
            <a:r>
              <a:rPr lang="en-US" sz="1400" dirty="0">
                <a:solidFill>
                  <a:schemeClr val="bg1"/>
                </a:solidFill>
                <a:latin typeface="Oracle Sans Light" panose="020B0403020204020204" pitchFamily="34" charset="0"/>
                <a:cs typeface="Oracle Sans Light" panose="020B0403020204020204" pitchFamily="34" charset="0"/>
              </a:rPr>
              <a:t>https://</a:t>
            </a:r>
            <a:r>
              <a:rPr lang="en-US" sz="1400" dirty="0" err="1">
                <a:solidFill>
                  <a:schemeClr val="bg1"/>
                </a:solidFill>
                <a:latin typeface="Oracle Sans Light" panose="020B0403020204020204" pitchFamily="34" charset="0"/>
                <a:cs typeface="Oracle Sans Light" panose="020B0403020204020204" pitchFamily="34" charset="0"/>
              </a:rPr>
              <a:t>www.oracle.com</a:t>
            </a:r>
            <a:r>
              <a:rPr lang="en-US" sz="1400" dirty="0">
                <a:solidFill>
                  <a:schemeClr val="bg1"/>
                </a:solidFill>
                <a:latin typeface="Oracle Sans Light" panose="020B0403020204020204" pitchFamily="34" charset="0"/>
                <a:cs typeface="Oracle Sans Light" panose="020B0403020204020204" pitchFamily="34" charset="0"/>
              </a:rPr>
              <a:t>/java/moved-by-java/timeline</a:t>
            </a:r>
            <a:endParaRPr lang="en-US" sz="1400" b="0" i="0" dirty="0">
              <a:solidFill>
                <a:schemeClr val="bg1"/>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3440300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3" y="647076"/>
            <a:ext cx="2916613" cy="797145"/>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20</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14</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564226"/>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600" b="1" dirty="0">
                <a:latin typeface="Oracle Sans" panose="020B0503020204020204" pitchFamily="34" charset="0"/>
              </a:rPr>
              <a:t>Modern Java Infrastructure</a:t>
            </a:r>
          </a:p>
        </p:txBody>
      </p:sp>
      <p:sp>
        <p:nvSpPr>
          <p:cNvPr id="17" name="TextBox 16">
            <a:extLst>
              <a:ext uri="{FF2B5EF4-FFF2-40B4-BE49-F238E27FC236}">
                <a16:creationId xmlns:a16="http://schemas.microsoft.com/office/drawing/2014/main" id="{93764934-A932-EB46-B887-1D8B4C2D980E}"/>
              </a:ext>
            </a:extLst>
          </p:cNvPr>
          <p:cNvSpPr txBox="1"/>
          <p:nvPr/>
        </p:nvSpPr>
        <p:spPr>
          <a:xfrm>
            <a:off x="1935356" y="2473739"/>
            <a:ext cx="8321287" cy="822960"/>
          </a:xfrm>
          <a:prstGeom prst="rect">
            <a:avLst/>
          </a:prstGeom>
          <a:solidFill>
            <a:schemeClr val="accent3"/>
          </a:solidFill>
        </p:spPr>
        <p:txBody>
          <a:bodyPr wrap="none" lIns="0" rIns="0" rtlCol="0" anchor="ctr">
            <a:noAutofit/>
          </a:bodyPr>
          <a:lstStyle/>
          <a:p>
            <a:pPr algn="ctr"/>
            <a:r>
              <a:rPr lang="en-US" sz="2000" b="0" i="1" dirty="0">
                <a:solidFill>
                  <a:schemeClr val="bg1"/>
                </a:solidFill>
                <a:latin typeface="Oracle Sans Light" panose="020B0403020204020204" pitchFamily="34" charset="0"/>
                <a:cs typeface="Oracle Sans Light" panose="020B0403020204020204" pitchFamily="34" charset="0"/>
              </a:rPr>
              <a:t>“Make all contributors more productive, both new and existing ones.”</a:t>
            </a:r>
          </a:p>
          <a:p>
            <a:pPr algn="ctr"/>
            <a:r>
              <a:rPr lang="en-US" sz="2000" b="1" dirty="0">
                <a:solidFill>
                  <a:schemeClr val="bg1"/>
                </a:solidFill>
                <a:latin typeface="Oracle Sans Light" panose="020B0403020204020204" pitchFamily="34" charset="0"/>
                <a:cs typeface="Oracle Sans Light" panose="020B0403020204020204" pitchFamily="34" charset="0"/>
              </a:rPr>
              <a:t>Project Skara Mission Statement</a:t>
            </a:r>
            <a:endParaRPr lang="en-US" sz="2000" b="1" i="0" dirty="0">
              <a:solidFill>
                <a:schemeClr val="bg1"/>
              </a:solidFill>
              <a:latin typeface="Oracle Sans Light" panose="020B0403020204020204" pitchFamily="34" charset="0"/>
              <a:cs typeface="Oracle Sans Light" panose="020B0403020204020204" pitchFamily="34" charset="0"/>
            </a:endParaRPr>
          </a:p>
        </p:txBody>
      </p:sp>
      <p:sp>
        <p:nvSpPr>
          <p:cNvPr id="18" name="TextBox 17">
            <a:extLst>
              <a:ext uri="{FF2B5EF4-FFF2-40B4-BE49-F238E27FC236}">
                <a16:creationId xmlns:a16="http://schemas.microsoft.com/office/drawing/2014/main" id="{DF9FEEAF-28BD-464F-8E22-6A571EC50836}"/>
              </a:ext>
            </a:extLst>
          </p:cNvPr>
          <p:cNvSpPr txBox="1"/>
          <p:nvPr/>
        </p:nvSpPr>
        <p:spPr>
          <a:xfrm>
            <a:off x="405642" y="3640875"/>
            <a:ext cx="11383926" cy="3006723"/>
          </a:xfrm>
          <a:prstGeom prst="rect">
            <a:avLst/>
          </a:prstGeom>
          <a:noFill/>
        </p:spPr>
        <p:txBody>
          <a:bodyPr wrap="square" lIns="0" rIns="0" rtlCol="0">
            <a:noAutofit/>
          </a:bodyPr>
          <a:lstStyle/>
          <a:p>
            <a:pPr marL="342900" indent="-342900">
              <a:spcAft>
                <a:spcPts val="600"/>
              </a:spcAft>
              <a:buFont typeface="Arial" panose="020B0604020202020204" pitchFamily="34" charset="0"/>
              <a:buChar char="•"/>
            </a:pPr>
            <a:r>
              <a:rPr lang="en-US" dirty="0">
                <a:solidFill>
                  <a:schemeClr val="accent3"/>
                </a:solidFill>
                <a:latin typeface="Oracle Sans" panose="020B0503020204020204" pitchFamily="34" charset="0"/>
                <a:cs typeface="Oracle Sans" panose="020B0503020204020204" pitchFamily="34" charset="0"/>
              </a:rPr>
              <a:t>JEP 357: Migrate from Mercurial to Git (Java 16)</a:t>
            </a:r>
          </a:p>
          <a:p>
            <a:pPr marL="342900" indent="-342900">
              <a:spcAft>
                <a:spcPts val="600"/>
              </a:spcAft>
              <a:buFont typeface="Arial" panose="020B0604020202020204" pitchFamily="34" charset="0"/>
              <a:buChar char="•"/>
            </a:pPr>
            <a:r>
              <a:rPr lang="en-US" dirty="0">
                <a:solidFill>
                  <a:schemeClr val="accent3"/>
                </a:solidFill>
                <a:latin typeface="Oracle Sans" panose="020B0503020204020204" pitchFamily="34" charset="0"/>
                <a:cs typeface="Oracle Sans" panose="020B0503020204020204" pitchFamily="34" charset="0"/>
              </a:rPr>
              <a:t>JEP 369: Migrate to GitHub (Java 16)</a:t>
            </a:r>
          </a:p>
          <a:p>
            <a:pPr marL="342900" indent="-342900">
              <a:spcAft>
                <a:spcPts val="600"/>
              </a:spcAft>
              <a:buFont typeface="Arial" panose="020B0604020202020204" pitchFamily="34" charset="0"/>
              <a:buChar char="•"/>
            </a:pPr>
            <a:r>
              <a:rPr lang="en-US" sz="2000" dirty="0">
                <a:latin typeface="Oracle Sans" panose="020B0503020204020204" pitchFamily="34" charset="0"/>
                <a:cs typeface="Oracle Sans" panose="020B0503020204020204" pitchFamily="34" charset="0"/>
              </a:rPr>
              <a:t>The project has developed various tooling to assist with this effort:</a:t>
            </a:r>
          </a:p>
          <a:p>
            <a:pPr marL="800100" lvl="1" indent="-342900">
              <a:spcAft>
                <a:spcPts val="600"/>
              </a:spcAft>
              <a:buFont typeface="Arial" panose="020B0604020202020204" pitchFamily="34" charset="0"/>
              <a:buChar char="•"/>
            </a:pPr>
            <a:r>
              <a:rPr lang="en-US" dirty="0">
                <a:latin typeface="Oracle Sans" panose="020B0503020204020204" pitchFamily="34" charset="0"/>
                <a:cs typeface="Oracle Sans" panose="020B0503020204020204" pitchFamily="34" charset="0"/>
              </a:rPr>
              <a:t>Server-side tooling compatible with GitHub and GitLab</a:t>
            </a:r>
          </a:p>
          <a:p>
            <a:pPr marL="800100" lvl="1" indent="-342900">
              <a:spcAft>
                <a:spcPts val="600"/>
              </a:spcAft>
              <a:buFont typeface="Arial" panose="020B0604020202020204" pitchFamily="34" charset="0"/>
              <a:buChar char="•"/>
            </a:pPr>
            <a:r>
              <a:rPr lang="en-US" dirty="0">
                <a:latin typeface="Oracle Sans" panose="020B0503020204020204" pitchFamily="34" charset="0"/>
                <a:cs typeface="Oracle Sans" panose="020B0503020204020204" pitchFamily="34" charset="0"/>
              </a:rPr>
              <a:t>Client-side tooling compatible with Git and Mercurial</a:t>
            </a:r>
          </a:p>
          <a:p>
            <a:pPr marL="342900" indent="-342900">
              <a:spcAft>
                <a:spcPts val="600"/>
              </a:spcAft>
              <a:buFont typeface="Arial" panose="020B0604020202020204" pitchFamily="34" charset="0"/>
              <a:buChar char="•"/>
            </a:pPr>
            <a:r>
              <a:rPr lang="en-US" sz="2000" dirty="0">
                <a:latin typeface="Oracle Sans" panose="020B0503020204020204" pitchFamily="34" charset="0"/>
                <a:cs typeface="Oracle Sans" panose="020B0503020204020204" pitchFamily="34" charset="0"/>
              </a:rPr>
              <a:t>September 5, 2020 transition completed of JDK 16 mainline to GitHub</a:t>
            </a:r>
          </a:p>
          <a:p>
            <a:pPr algn="l"/>
            <a:endParaRPr lang="en-US" sz="2000" dirty="0">
              <a:solidFill>
                <a:schemeClr val="tx2">
                  <a:lumMod val="20000"/>
                  <a:lumOff val="80000"/>
                </a:schemeClr>
              </a:solidFill>
              <a:latin typeface="Oracle Sans" panose="020B0503020204020204" pitchFamily="34" charset="0"/>
              <a:cs typeface="Oracle Sans" panose="020B0503020204020204" pitchFamily="34" charset="0"/>
            </a:endParaRPr>
          </a:p>
        </p:txBody>
      </p:sp>
      <p:sp>
        <p:nvSpPr>
          <p:cNvPr id="19" name="TextBox 18">
            <a:extLst>
              <a:ext uri="{FF2B5EF4-FFF2-40B4-BE49-F238E27FC236}">
                <a16:creationId xmlns:a16="http://schemas.microsoft.com/office/drawing/2014/main" id="{84A3FCC2-724C-9948-8022-D867EF679C13}"/>
              </a:ext>
            </a:extLst>
          </p:cNvPr>
          <p:cNvSpPr txBox="1"/>
          <p:nvPr/>
        </p:nvSpPr>
        <p:spPr>
          <a:xfrm>
            <a:off x="3854965" y="5954456"/>
            <a:ext cx="4129816" cy="668740"/>
          </a:xfrm>
          <a:prstGeom prst="rect">
            <a:avLst/>
          </a:prstGeom>
          <a:noFill/>
        </p:spPr>
        <p:txBody>
          <a:bodyPr wrap="square" lIns="0" rIns="0" rtlCol="0">
            <a:noAutofit/>
          </a:bodyPr>
          <a:lstStyle/>
          <a:p>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github.com</a:t>
            </a:r>
            <a:r>
              <a:rPr lang="en-US" sz="2400" dirty="0">
                <a:solidFill>
                  <a:schemeClr val="accent3"/>
                </a:solidFill>
                <a:latin typeface="Oracle Sans Light" panose="020B0403020204020204" pitchFamily="34" charset="0"/>
                <a:cs typeface="Oracle Sans Light" panose="020B0403020204020204" pitchFamily="34" charset="0"/>
              </a:rPr>
              <a:t>/</a:t>
            </a:r>
            <a:r>
              <a:rPr lang="en-US" sz="2400" dirty="0" err="1">
                <a:solidFill>
                  <a:schemeClr val="accent3"/>
                </a:solidFill>
                <a:latin typeface="Oracle Sans Light" panose="020B0403020204020204" pitchFamily="34" charset="0"/>
                <a:cs typeface="Oracle Sans Light" panose="020B0403020204020204" pitchFamily="34" charset="0"/>
              </a:rPr>
              <a:t>openjdk</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358951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3" y="647076"/>
            <a:ext cx="2916613" cy="797145"/>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21</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15</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564226"/>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600" b="1" dirty="0">
                <a:latin typeface="Oracle Sans" panose="020B0503020204020204" pitchFamily="34" charset="0"/>
              </a:rPr>
              <a:t>Industry Participation</a:t>
            </a:r>
          </a:p>
        </p:txBody>
      </p:sp>
      <p:pic>
        <p:nvPicPr>
          <p:cNvPr id="15" name="Picture 14" descr="A screenshot of a cell phone&#10;&#10;Description automatically generated">
            <a:extLst>
              <a:ext uri="{FF2B5EF4-FFF2-40B4-BE49-F238E27FC236}">
                <a16:creationId xmlns:a16="http://schemas.microsoft.com/office/drawing/2014/main" id="{BD760131-E9D3-3A4D-AEE7-211542D05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295" y="2386551"/>
            <a:ext cx="6473407" cy="2801475"/>
          </a:xfrm>
          <a:prstGeom prst="rect">
            <a:avLst/>
          </a:prstGeom>
        </p:spPr>
      </p:pic>
      <p:sp>
        <p:nvSpPr>
          <p:cNvPr id="16" name="TextBox 15">
            <a:extLst>
              <a:ext uri="{FF2B5EF4-FFF2-40B4-BE49-F238E27FC236}">
                <a16:creationId xmlns:a16="http://schemas.microsoft.com/office/drawing/2014/main" id="{D7A6FF6E-502E-A349-926D-ACC0E17B9C37}"/>
              </a:ext>
            </a:extLst>
          </p:cNvPr>
          <p:cNvSpPr txBox="1"/>
          <p:nvPr/>
        </p:nvSpPr>
        <p:spPr>
          <a:xfrm>
            <a:off x="1288211" y="5673027"/>
            <a:ext cx="9615574" cy="668740"/>
          </a:xfrm>
          <a:prstGeom prst="rect">
            <a:avLst/>
          </a:prstGeom>
          <a:noFill/>
        </p:spPr>
        <p:txBody>
          <a:bodyPr wrap="square" lIns="0" rIns="0" rtlCol="0">
            <a:noAutofit/>
          </a:bodyPr>
          <a:lstStyle/>
          <a:p>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blogs.oracle.com</a:t>
            </a:r>
            <a:r>
              <a:rPr lang="en-US" sz="2400" dirty="0">
                <a:solidFill>
                  <a:schemeClr val="accent3"/>
                </a:solidFill>
                <a:latin typeface="Oracle Sans Light" panose="020B0403020204020204" pitchFamily="34" charset="0"/>
                <a:cs typeface="Oracle Sans Light" panose="020B0403020204020204" pitchFamily="34" charset="0"/>
              </a:rPr>
              <a:t>/java-platform-group/the-arrival-of-java-15</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865480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693" y="1001921"/>
            <a:ext cx="2916613" cy="797145"/>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22</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16</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919071"/>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3600" b="1" dirty="0">
                <a:latin typeface="Oracle Sans" panose="020B0503020204020204" pitchFamily="34" charset="0"/>
              </a:rPr>
              <a:t>Individual Participation</a:t>
            </a:r>
          </a:p>
        </p:txBody>
      </p:sp>
      <p:sp>
        <p:nvSpPr>
          <p:cNvPr id="2" name="TextBox 1">
            <a:extLst>
              <a:ext uri="{FF2B5EF4-FFF2-40B4-BE49-F238E27FC236}">
                <a16:creationId xmlns:a16="http://schemas.microsoft.com/office/drawing/2014/main" id="{02EFB468-5F6D-4A4E-83EA-E0E5B2D3427A}"/>
              </a:ext>
            </a:extLst>
          </p:cNvPr>
          <p:cNvSpPr txBox="1"/>
          <p:nvPr/>
        </p:nvSpPr>
        <p:spPr>
          <a:xfrm>
            <a:off x="1343799" y="2871681"/>
            <a:ext cx="4970061" cy="2270160"/>
          </a:xfrm>
          <a:prstGeom prst="rect">
            <a:avLst/>
          </a:prstGeom>
          <a:noFill/>
        </p:spPr>
        <p:txBody>
          <a:bodyPr wrap="square" lIns="0" rIns="0" rtlCol="0">
            <a:noAutofit/>
          </a:bodyPr>
          <a:lstStyle/>
          <a:p>
            <a:r>
              <a:rPr lang="en-US" b="1" dirty="0">
                <a:solidFill>
                  <a:schemeClr val="accent3"/>
                </a:solidFill>
              </a:rPr>
              <a:t>Uwe Schindler </a:t>
            </a:r>
            <a:r>
              <a:rPr lang="en-US" dirty="0"/>
              <a:t>(representing </a:t>
            </a:r>
            <a:r>
              <a:rPr lang="en-US" i="1" dirty="0"/>
              <a:t>Apache Lucene</a:t>
            </a:r>
            <a:r>
              <a:rPr lang="en-US" dirty="0"/>
              <a:t>)</a:t>
            </a:r>
            <a:endParaRPr lang="en-US" sz="2800" dirty="0"/>
          </a:p>
          <a:p>
            <a:r>
              <a:rPr lang="en-US" b="1" dirty="0" err="1">
                <a:solidFill>
                  <a:schemeClr val="accent3"/>
                </a:solidFill>
              </a:rPr>
              <a:t>Xeno</a:t>
            </a:r>
            <a:r>
              <a:rPr lang="en-US" b="1" dirty="0">
                <a:solidFill>
                  <a:schemeClr val="accent3"/>
                </a:solidFill>
              </a:rPr>
              <a:t> Amess </a:t>
            </a:r>
            <a:r>
              <a:rPr lang="en-US" dirty="0"/>
              <a:t>(representing </a:t>
            </a:r>
            <a:r>
              <a:rPr lang="en-US" i="1" dirty="0"/>
              <a:t>Apache Maven</a:t>
            </a:r>
            <a:r>
              <a:rPr lang="en-US" dirty="0"/>
              <a:t>)</a:t>
            </a:r>
            <a:endParaRPr lang="en-US" sz="2800" dirty="0"/>
          </a:p>
          <a:p>
            <a:r>
              <a:rPr lang="en-US" b="1" dirty="0">
                <a:solidFill>
                  <a:schemeClr val="accent3"/>
                </a:solidFill>
              </a:rPr>
              <a:t>Tilman </a:t>
            </a:r>
            <a:r>
              <a:rPr lang="en-US" b="1" dirty="0" err="1">
                <a:solidFill>
                  <a:schemeClr val="accent3"/>
                </a:solidFill>
              </a:rPr>
              <a:t>Hausherr</a:t>
            </a:r>
            <a:r>
              <a:rPr lang="en-US" b="1" dirty="0">
                <a:solidFill>
                  <a:schemeClr val="accent3"/>
                </a:solidFill>
              </a:rPr>
              <a:t> </a:t>
            </a:r>
            <a:r>
              <a:rPr lang="en-US" dirty="0"/>
              <a:t>(representing </a:t>
            </a:r>
            <a:r>
              <a:rPr lang="en-US" i="1" dirty="0"/>
              <a:t>Apache </a:t>
            </a:r>
            <a:r>
              <a:rPr lang="en-US" i="1" dirty="0" err="1"/>
              <a:t>PDFBox</a:t>
            </a:r>
            <a:r>
              <a:rPr lang="en-US" i="1" dirty="0"/>
              <a:t>)</a:t>
            </a:r>
            <a:endParaRPr lang="en-US" sz="2800" dirty="0"/>
          </a:p>
          <a:p>
            <a:r>
              <a:rPr lang="en-US" b="1" dirty="0">
                <a:solidFill>
                  <a:schemeClr val="accent3"/>
                </a:solidFill>
              </a:rPr>
              <a:t>Mark Thomas </a:t>
            </a:r>
            <a:r>
              <a:rPr lang="en-US" dirty="0"/>
              <a:t>(representing </a:t>
            </a:r>
            <a:r>
              <a:rPr lang="en-US" i="1" dirty="0"/>
              <a:t>Apache Tomcat</a:t>
            </a:r>
            <a:r>
              <a:rPr lang="en-US" dirty="0"/>
              <a:t>)</a:t>
            </a:r>
            <a:endParaRPr lang="en-US" sz="2800" dirty="0"/>
          </a:p>
          <a:p>
            <a:r>
              <a:rPr lang="en-US" b="1" dirty="0">
                <a:solidFill>
                  <a:schemeClr val="accent3"/>
                </a:solidFill>
              </a:rPr>
              <a:t>Raphael </a:t>
            </a:r>
            <a:r>
              <a:rPr lang="en-US" b="1" dirty="0" err="1">
                <a:solidFill>
                  <a:schemeClr val="accent3"/>
                </a:solidFill>
              </a:rPr>
              <a:t>Winterhalter</a:t>
            </a:r>
            <a:r>
              <a:rPr lang="en-US" b="1" dirty="0">
                <a:solidFill>
                  <a:schemeClr val="accent3"/>
                </a:solidFill>
              </a:rPr>
              <a:t> </a:t>
            </a:r>
            <a:r>
              <a:rPr lang="en-US" dirty="0"/>
              <a:t>(representing </a:t>
            </a:r>
            <a:r>
              <a:rPr lang="en-US" i="1" dirty="0"/>
              <a:t>Byte Buddy</a:t>
            </a:r>
            <a:r>
              <a:rPr lang="en-US" dirty="0"/>
              <a:t>)</a:t>
            </a:r>
            <a:endParaRPr lang="en-US" sz="2800" dirty="0"/>
          </a:p>
          <a:p>
            <a:pPr algn="l"/>
            <a:endParaRPr lang="en-US" sz="2800" b="0" i="0" dirty="0">
              <a:solidFill>
                <a:schemeClr val="tx2">
                  <a:lumMod val="20000"/>
                  <a:lumOff val="80000"/>
                </a:schemeClr>
              </a:solidFill>
              <a:latin typeface="Oracle Sans Light" panose="020B0403020204020204" pitchFamily="34" charset="0"/>
              <a:cs typeface="Oracle Sans Light" panose="020B0403020204020204" pitchFamily="34" charset="0"/>
            </a:endParaRPr>
          </a:p>
        </p:txBody>
      </p:sp>
      <p:sp>
        <p:nvSpPr>
          <p:cNvPr id="11" name="TextBox 10">
            <a:extLst>
              <a:ext uri="{FF2B5EF4-FFF2-40B4-BE49-F238E27FC236}">
                <a16:creationId xmlns:a16="http://schemas.microsoft.com/office/drawing/2014/main" id="{DA7B81C5-8E31-834E-A506-A09DB62312C8}"/>
              </a:ext>
            </a:extLst>
          </p:cNvPr>
          <p:cNvSpPr txBox="1"/>
          <p:nvPr/>
        </p:nvSpPr>
        <p:spPr>
          <a:xfrm>
            <a:off x="6619581" y="2871681"/>
            <a:ext cx="4380932" cy="1964894"/>
          </a:xfrm>
          <a:prstGeom prst="rect">
            <a:avLst/>
          </a:prstGeom>
          <a:noFill/>
        </p:spPr>
        <p:txBody>
          <a:bodyPr wrap="square" lIns="0" rIns="0" rtlCol="0">
            <a:noAutofit/>
          </a:bodyPr>
          <a:lstStyle/>
          <a:p>
            <a:r>
              <a:rPr lang="en-US" b="1" dirty="0">
                <a:solidFill>
                  <a:schemeClr val="accent3"/>
                </a:solidFill>
              </a:rPr>
              <a:t>Simone Bordet </a:t>
            </a:r>
            <a:r>
              <a:rPr lang="en-US" dirty="0"/>
              <a:t>(representing </a:t>
            </a:r>
            <a:r>
              <a:rPr lang="en-US" i="1" dirty="0"/>
              <a:t>Eclipse Jetty</a:t>
            </a:r>
            <a:r>
              <a:rPr lang="en-US" dirty="0"/>
              <a:t>)</a:t>
            </a:r>
            <a:endParaRPr lang="en-US" sz="2800" dirty="0"/>
          </a:p>
          <a:p>
            <a:r>
              <a:rPr lang="en-US" b="1" dirty="0">
                <a:solidFill>
                  <a:schemeClr val="accent3"/>
                </a:solidFill>
              </a:rPr>
              <a:t>Peter </a:t>
            </a:r>
            <a:r>
              <a:rPr lang="en-US" b="1" dirty="0" err="1">
                <a:solidFill>
                  <a:schemeClr val="accent3"/>
                </a:solidFill>
              </a:rPr>
              <a:t>Karich</a:t>
            </a:r>
            <a:r>
              <a:rPr lang="en-US" b="1" dirty="0">
                <a:solidFill>
                  <a:schemeClr val="accent3"/>
                </a:solidFill>
              </a:rPr>
              <a:t> </a:t>
            </a:r>
            <a:r>
              <a:rPr lang="en-US" dirty="0"/>
              <a:t>(representing </a:t>
            </a:r>
            <a:r>
              <a:rPr lang="en-US" i="1" dirty="0" err="1"/>
              <a:t>Graphhopper</a:t>
            </a:r>
            <a:r>
              <a:rPr lang="en-US" dirty="0"/>
              <a:t>)</a:t>
            </a:r>
            <a:endParaRPr lang="en-US" sz="2800" dirty="0"/>
          </a:p>
          <a:p>
            <a:r>
              <a:rPr lang="en-US" b="1" dirty="0">
                <a:solidFill>
                  <a:schemeClr val="accent3"/>
                </a:solidFill>
              </a:rPr>
              <a:t>Marc Hoffmann </a:t>
            </a:r>
            <a:r>
              <a:rPr lang="en-US" dirty="0"/>
              <a:t>(representing </a:t>
            </a:r>
            <a:r>
              <a:rPr lang="en-US" i="1" dirty="0" err="1"/>
              <a:t>JaCoCo</a:t>
            </a:r>
            <a:r>
              <a:rPr lang="en-US" dirty="0"/>
              <a:t>)</a:t>
            </a:r>
            <a:endParaRPr lang="en-US" sz="2800" dirty="0"/>
          </a:p>
          <a:p>
            <a:r>
              <a:rPr lang="en-US" b="1" dirty="0">
                <a:solidFill>
                  <a:schemeClr val="accent3"/>
                </a:solidFill>
              </a:rPr>
              <a:t>Vincent Privat </a:t>
            </a:r>
            <a:r>
              <a:rPr lang="en-US" dirty="0"/>
              <a:t>(representing </a:t>
            </a:r>
            <a:r>
              <a:rPr lang="en-US" i="1" dirty="0"/>
              <a:t>JOSM</a:t>
            </a:r>
            <a:r>
              <a:rPr lang="en-US" dirty="0"/>
              <a:t>)</a:t>
            </a:r>
            <a:endParaRPr lang="en-US" sz="2800" dirty="0"/>
          </a:p>
          <a:p>
            <a:r>
              <a:rPr lang="en-US" b="1" dirty="0">
                <a:solidFill>
                  <a:schemeClr val="accent3"/>
                </a:solidFill>
              </a:rPr>
              <a:t>Christian Stein </a:t>
            </a:r>
            <a:r>
              <a:rPr lang="en-US" dirty="0"/>
              <a:t>(representing  </a:t>
            </a:r>
            <a:r>
              <a:rPr lang="en-US" i="1" dirty="0"/>
              <a:t>JUnit</a:t>
            </a:r>
            <a:r>
              <a:rPr lang="en-US" dirty="0"/>
              <a:t>)</a:t>
            </a:r>
            <a:endParaRPr lang="en-US" sz="2800" dirty="0"/>
          </a:p>
          <a:p>
            <a:r>
              <a:rPr lang="en-US" b="1" dirty="0">
                <a:solidFill>
                  <a:schemeClr val="accent3"/>
                </a:solidFill>
              </a:rPr>
              <a:t>Norman Maurer </a:t>
            </a:r>
            <a:r>
              <a:rPr lang="en-US" dirty="0"/>
              <a:t>(representing </a:t>
            </a:r>
            <a:r>
              <a:rPr lang="en-US" i="1" dirty="0" err="1"/>
              <a:t>Netty</a:t>
            </a:r>
            <a:r>
              <a:rPr lang="en-US" dirty="0"/>
              <a:t>)</a:t>
            </a:r>
            <a:endParaRPr lang="en-US" sz="2800" dirty="0"/>
          </a:p>
          <a:p>
            <a:pPr algn="l"/>
            <a:endParaRPr lang="en-US" sz="2800" b="0" i="0" dirty="0">
              <a:solidFill>
                <a:schemeClr val="tx2">
                  <a:lumMod val="20000"/>
                  <a:lumOff val="80000"/>
                </a:schemeClr>
              </a:solidFill>
              <a:latin typeface="Oracle Sans Light" panose="020B0403020204020204" pitchFamily="34" charset="0"/>
              <a:cs typeface="Oracle Sans Light" panose="020B0403020204020204" pitchFamily="34" charset="0"/>
            </a:endParaRPr>
          </a:p>
        </p:txBody>
      </p:sp>
      <p:sp>
        <p:nvSpPr>
          <p:cNvPr id="16" name="TextBox 15">
            <a:extLst>
              <a:ext uri="{FF2B5EF4-FFF2-40B4-BE49-F238E27FC236}">
                <a16:creationId xmlns:a16="http://schemas.microsoft.com/office/drawing/2014/main" id="{8E4DF1F8-D862-CB44-A430-09764459ED6B}"/>
              </a:ext>
            </a:extLst>
          </p:cNvPr>
          <p:cNvSpPr txBox="1"/>
          <p:nvPr/>
        </p:nvSpPr>
        <p:spPr>
          <a:xfrm>
            <a:off x="7663488" y="6440634"/>
            <a:ext cx="3930555" cy="417366"/>
          </a:xfrm>
          <a:prstGeom prst="rect">
            <a:avLst/>
          </a:prstGeom>
          <a:noFill/>
        </p:spPr>
        <p:txBody>
          <a:bodyPr wrap="square" lIns="0" rIns="0" rtlCol="0">
            <a:noAutofit/>
          </a:bodyPr>
          <a:lstStyle/>
          <a:p>
            <a:pPr algn="l"/>
            <a:r>
              <a:rPr lang="en-US" sz="1400" b="0" i="1" dirty="0">
                <a:solidFill>
                  <a:schemeClr val="accent3"/>
                </a:solidFill>
                <a:latin typeface="Oracle Sans Light" panose="020B0403020204020204" pitchFamily="34" charset="0"/>
                <a:cs typeface="Oracle Sans Light" panose="020B0403020204020204" pitchFamily="34" charset="0"/>
              </a:rPr>
              <a:t>* Reflects contributions to JDK 15</a:t>
            </a:r>
          </a:p>
        </p:txBody>
      </p:sp>
      <p:sp>
        <p:nvSpPr>
          <p:cNvPr id="17" name="TextBox 16">
            <a:extLst>
              <a:ext uri="{FF2B5EF4-FFF2-40B4-BE49-F238E27FC236}">
                <a16:creationId xmlns:a16="http://schemas.microsoft.com/office/drawing/2014/main" id="{CAD0E034-869A-4747-B5BA-40C1F6461A41}"/>
              </a:ext>
            </a:extLst>
          </p:cNvPr>
          <p:cNvSpPr txBox="1"/>
          <p:nvPr/>
        </p:nvSpPr>
        <p:spPr>
          <a:xfrm>
            <a:off x="1547423" y="5324839"/>
            <a:ext cx="9097151" cy="668740"/>
          </a:xfrm>
          <a:prstGeom prst="rect">
            <a:avLst/>
          </a:prstGeom>
          <a:noFill/>
        </p:spPr>
        <p:txBody>
          <a:bodyPr wrap="square" lIns="0" rIns="0" rtlCol="0">
            <a:noAutofit/>
          </a:bodyPr>
          <a:lstStyle/>
          <a:p>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blogs.oracle.com</a:t>
            </a:r>
            <a:r>
              <a:rPr lang="en-US" sz="2400" dirty="0">
                <a:solidFill>
                  <a:schemeClr val="accent3"/>
                </a:solidFill>
                <a:latin typeface="Oracle Sans Light" panose="020B0403020204020204" pitchFamily="34" charset="0"/>
                <a:cs typeface="Oracle Sans Light" panose="020B0403020204020204" pitchFamily="34" charset="0"/>
              </a:rPr>
              <a:t>/java-platform-group/the-arrival-of-java-15</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858703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23</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17</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949726"/>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2800" b="1" dirty="0">
                <a:latin typeface="Oracle Sans" panose="020B0503020204020204" pitchFamily="34" charset="0"/>
              </a:rPr>
              <a:t>Social Connection</a:t>
            </a:r>
          </a:p>
        </p:txBody>
      </p:sp>
      <p:sp>
        <p:nvSpPr>
          <p:cNvPr id="17" name="TextBox 16">
            <a:extLst>
              <a:ext uri="{FF2B5EF4-FFF2-40B4-BE49-F238E27FC236}">
                <a16:creationId xmlns:a16="http://schemas.microsoft.com/office/drawing/2014/main" id="{CAD0E034-869A-4747-B5BA-40C1F6461A41}"/>
              </a:ext>
            </a:extLst>
          </p:cNvPr>
          <p:cNvSpPr txBox="1"/>
          <p:nvPr/>
        </p:nvSpPr>
        <p:spPr>
          <a:xfrm>
            <a:off x="1720762" y="5746903"/>
            <a:ext cx="332172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twitter.com</a:t>
            </a:r>
            <a:r>
              <a:rPr lang="en-US" sz="2400" dirty="0">
                <a:solidFill>
                  <a:schemeClr val="accent3"/>
                </a:solidFill>
                <a:latin typeface="Oracle Sans Light" panose="020B0403020204020204" pitchFamily="34" charset="0"/>
                <a:cs typeface="Oracle Sans Light" panose="020B0403020204020204" pitchFamily="34" charset="0"/>
              </a:rPr>
              <a:t>/java</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031" y="95611"/>
            <a:ext cx="1335759" cy="2172620"/>
          </a:xfrm>
          <a:prstGeom prst="rect">
            <a:avLst/>
          </a:prstGeom>
        </p:spPr>
      </p:pic>
      <p:pic>
        <p:nvPicPr>
          <p:cNvPr id="22" name="Picture 21" descr="Graphical user interface, text, application, chat or text message&#10;&#10;Description automatically generated">
            <a:extLst>
              <a:ext uri="{FF2B5EF4-FFF2-40B4-BE49-F238E27FC236}">
                <a16:creationId xmlns:a16="http://schemas.microsoft.com/office/drawing/2014/main" id="{3A236FFE-4007-FA40-BAFC-6DEAE3C85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762" y="2751026"/>
            <a:ext cx="3321727" cy="2530049"/>
          </a:xfrm>
          <a:prstGeom prst="rect">
            <a:avLst/>
          </a:prstGeom>
          <a:ln w="19050">
            <a:solidFill>
              <a:schemeClr val="tx1"/>
            </a:solidFill>
          </a:ln>
          <a:effectLst>
            <a:outerShdw blurRad="50800" dist="38100" dir="2700000" sx="102000" sy="102000" algn="tl" rotWithShape="0">
              <a:prstClr val="black">
                <a:alpha val="40000"/>
              </a:prstClr>
            </a:outerShdw>
            <a:softEdge rad="12700"/>
          </a:effectLst>
        </p:spPr>
      </p:pic>
      <p:sp>
        <p:nvSpPr>
          <p:cNvPr id="24" name="TextBox 23">
            <a:extLst>
              <a:ext uri="{FF2B5EF4-FFF2-40B4-BE49-F238E27FC236}">
                <a16:creationId xmlns:a16="http://schemas.microsoft.com/office/drawing/2014/main" id="{6C8C4A52-82DF-A94E-A4D3-96112FCE83D9}"/>
              </a:ext>
            </a:extLst>
          </p:cNvPr>
          <p:cNvSpPr txBox="1"/>
          <p:nvPr/>
        </p:nvSpPr>
        <p:spPr>
          <a:xfrm>
            <a:off x="6167586" y="5771894"/>
            <a:ext cx="3962775"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twitter.com</a:t>
            </a:r>
            <a:r>
              <a:rPr lang="en-US" sz="2400" dirty="0">
                <a:solidFill>
                  <a:schemeClr val="accent3"/>
                </a:solidFill>
                <a:latin typeface="Oracle Sans Light" panose="020B0403020204020204" pitchFamily="34" charset="0"/>
                <a:cs typeface="Oracle Sans Light" panose="020B0403020204020204" pitchFamily="34" charset="0"/>
              </a:rPr>
              <a:t>/</a:t>
            </a:r>
            <a:r>
              <a:rPr lang="en-US" sz="2400" dirty="0" err="1">
                <a:solidFill>
                  <a:schemeClr val="accent3"/>
                </a:solidFill>
                <a:latin typeface="Oracle Sans Light" panose="020B0403020204020204" pitchFamily="34" charset="0"/>
                <a:cs typeface="Oracle Sans Light" panose="020B0403020204020204" pitchFamily="34" charset="0"/>
              </a:rPr>
              <a:t>openjdk</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26" name="Picture 25" descr="Graphical user interface, text, application, chat or text message&#10;&#10;Description automatically generated">
            <a:extLst>
              <a:ext uri="{FF2B5EF4-FFF2-40B4-BE49-F238E27FC236}">
                <a16:creationId xmlns:a16="http://schemas.microsoft.com/office/drawing/2014/main" id="{F3871EB8-223D-2B4D-B512-C4DB434E0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3953" y="2751026"/>
            <a:ext cx="3330043" cy="2494748"/>
          </a:xfrm>
          <a:prstGeom prst="rect">
            <a:avLst/>
          </a:prstGeom>
          <a:ln w="19050">
            <a:solidFill>
              <a:schemeClr val="tx1"/>
            </a:solidFill>
          </a:ln>
          <a:effectLst>
            <a:outerShdw blurRad="50800" dist="38100" dir="2700000" sx="102000" sy="102000" algn="tl" rotWithShape="0">
              <a:prstClr val="black">
                <a:alpha val="40000"/>
              </a:prstClr>
            </a:outerShdw>
            <a:softEdge rad="12700"/>
          </a:effectLst>
        </p:spPr>
      </p:pic>
    </p:spTree>
    <p:extLst>
      <p:ext uri="{BB962C8B-B14F-4D97-AF65-F5344CB8AC3E}">
        <p14:creationId xmlns:p14="http://schemas.microsoft.com/office/powerpoint/2010/main" val="1482930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24</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18</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584286" y="1949726"/>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2800" b="1" dirty="0">
                <a:latin typeface="Oracle Sans" panose="020B0503020204020204" pitchFamily="34" charset="0"/>
              </a:rPr>
              <a:t>Java User Groups</a:t>
            </a:r>
          </a:p>
        </p:txBody>
      </p:sp>
      <p:sp>
        <p:nvSpPr>
          <p:cNvPr id="17" name="TextBox 16">
            <a:extLst>
              <a:ext uri="{FF2B5EF4-FFF2-40B4-BE49-F238E27FC236}">
                <a16:creationId xmlns:a16="http://schemas.microsoft.com/office/drawing/2014/main" id="{CAD0E034-869A-4747-B5BA-40C1F6461A41}"/>
              </a:ext>
            </a:extLst>
          </p:cNvPr>
          <p:cNvSpPr txBox="1"/>
          <p:nvPr/>
        </p:nvSpPr>
        <p:spPr>
          <a:xfrm>
            <a:off x="3137670" y="5954456"/>
            <a:ext cx="5243106"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twitter.com</a:t>
            </a:r>
            <a:r>
              <a:rPr lang="en-US" sz="2400" dirty="0">
                <a:solidFill>
                  <a:schemeClr val="accent3"/>
                </a:solidFill>
                <a:latin typeface="Oracle Sans Light" panose="020B0403020204020204" pitchFamily="34" charset="0"/>
                <a:cs typeface="Oracle Sans Light" panose="020B0403020204020204" pitchFamily="34" charset="0"/>
              </a:rPr>
              <a:t>/</a:t>
            </a:r>
            <a:r>
              <a:rPr lang="en-US" sz="2400" dirty="0" err="1">
                <a:solidFill>
                  <a:schemeClr val="accent3"/>
                </a:solidFill>
                <a:latin typeface="Oracle Sans Light" panose="020B0403020204020204" pitchFamily="34" charset="0"/>
                <a:cs typeface="Oracle Sans Light" panose="020B0403020204020204" pitchFamily="34" charset="0"/>
              </a:rPr>
              <a:t>i</a:t>
            </a:r>
            <a:r>
              <a:rPr lang="en-US" sz="2400" dirty="0">
                <a:solidFill>
                  <a:schemeClr val="accent3"/>
                </a:solidFill>
                <a:latin typeface="Oracle Sans Light" panose="020B0403020204020204" pitchFamily="34" charset="0"/>
                <a:cs typeface="Oracle Sans Light" panose="020B0403020204020204" pitchFamily="34" charset="0"/>
              </a:rPr>
              <a:t>/lists/221697230</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031" y="95611"/>
            <a:ext cx="1335759" cy="217262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90EBBAC0-4BD7-9947-BFEC-F4978CB3D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591" y="2624330"/>
            <a:ext cx="5005264" cy="2808649"/>
          </a:xfrm>
          <a:prstGeom prst="rect">
            <a:avLst/>
          </a:prstGeom>
          <a:ln w="19050">
            <a:solidFill>
              <a:schemeClr val="tx1"/>
            </a:solidFill>
          </a:ln>
          <a:effectLst>
            <a:outerShdw blurRad="50800" dist="38100" dir="2700000" sx="102000" sy="102000" algn="tl" rotWithShape="0">
              <a:prstClr val="black">
                <a:alpha val="40000"/>
              </a:prstClr>
            </a:outerShdw>
            <a:softEdge rad="12700"/>
          </a:effectLst>
        </p:spPr>
      </p:pic>
    </p:spTree>
    <p:extLst>
      <p:ext uri="{BB962C8B-B14F-4D97-AF65-F5344CB8AC3E}">
        <p14:creationId xmlns:p14="http://schemas.microsoft.com/office/powerpoint/2010/main" val="239002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25</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19</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601970" y="2231847"/>
            <a:ext cx="10671175" cy="82232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GB" sz="2800" b="1" dirty="0">
                <a:latin typeface="Oracle Sans" panose="020B0503020204020204" pitchFamily="34" charset="0"/>
              </a:rPr>
              <a:t>Up-to-Date, Current Information on Java Innovation</a:t>
            </a:r>
          </a:p>
        </p:txBody>
      </p:sp>
      <p:sp>
        <p:nvSpPr>
          <p:cNvPr id="17" name="TextBox 16">
            <a:extLst>
              <a:ext uri="{FF2B5EF4-FFF2-40B4-BE49-F238E27FC236}">
                <a16:creationId xmlns:a16="http://schemas.microsoft.com/office/drawing/2014/main" id="{CAD0E034-869A-4747-B5BA-40C1F6461A41}"/>
              </a:ext>
            </a:extLst>
          </p:cNvPr>
          <p:cNvSpPr txBox="1"/>
          <p:nvPr/>
        </p:nvSpPr>
        <p:spPr>
          <a:xfrm>
            <a:off x="3702486" y="5377145"/>
            <a:ext cx="444284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inside.java</a:t>
            </a:r>
            <a:r>
              <a:rPr lang="en-US" sz="2400" dirty="0">
                <a:solidFill>
                  <a:schemeClr val="accent3"/>
                </a:solidFill>
                <a:latin typeface="Oracle Sans Light" panose="020B0403020204020204" pitchFamily="34" charset="0"/>
                <a:cs typeface="Oracle Sans Light" panose="020B0403020204020204" pitchFamily="34" charset="0"/>
              </a:rPr>
              <a: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031" y="286682"/>
            <a:ext cx="1335759" cy="217262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3912CFE5-3CA7-EA4F-9890-007EF2C9C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459" y="3234147"/>
            <a:ext cx="5930900" cy="1549400"/>
          </a:xfrm>
          <a:prstGeom prst="rect">
            <a:avLst/>
          </a:prstGeom>
          <a:ln w="19050">
            <a:solidFill>
              <a:schemeClr val="tx1"/>
            </a:solidFill>
          </a:ln>
          <a:effectLst>
            <a:outerShdw blurRad="50800" dist="38100" dir="2700000" sx="102000" sy="102000" algn="tl" rotWithShape="0">
              <a:prstClr val="black">
                <a:alpha val="40000"/>
              </a:prstClr>
            </a:outerShdw>
            <a:softEdge rad="12700"/>
          </a:effectLst>
        </p:spPr>
      </p:pic>
    </p:spTree>
    <p:extLst>
      <p:ext uri="{BB962C8B-B14F-4D97-AF65-F5344CB8AC3E}">
        <p14:creationId xmlns:p14="http://schemas.microsoft.com/office/powerpoint/2010/main" val="1743195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26</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20</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54224" y="2122301"/>
            <a:ext cx="10671175" cy="1135457"/>
          </a:xfrm>
          <a:prstGeom prst="rect">
            <a:avLst/>
          </a:prstGeom>
        </p:spPr>
        <p:txBody>
          <a:bodyPr vert="horz" lIns="0" tIns="45720" rIns="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2800" b="1" dirty="0">
                <a:latin typeface="Oracle Sans" panose="020B0503020204020204" pitchFamily="34" charset="0"/>
              </a:rPr>
              <a:t>Hear from the Voices Inside the Java Team</a:t>
            </a:r>
          </a:p>
          <a:p>
            <a:pPr algn="ctr">
              <a:spcAft>
                <a:spcPts val="600"/>
              </a:spcAft>
            </a:pPr>
            <a:r>
              <a:rPr lang="en-US" sz="2800" i="1" dirty="0"/>
              <a:t>“</a:t>
            </a:r>
            <a:r>
              <a:rPr lang="en-US" sz="2800" i="1" dirty="0">
                <a:latin typeface="Oracle Sans" panose="020B0503020204020204" pitchFamily="34" charset="0"/>
              </a:rPr>
              <a:t>Interview discussions on the language, the JVM, OpenJDK, platform security, innovation projects like Loom and Panama, and everything in between!”</a:t>
            </a:r>
            <a:endParaRPr lang="en-GB" sz="2800" i="1" dirty="0">
              <a:latin typeface="Oracle Sans" panose="020B0503020204020204" pitchFamily="34" charset="0"/>
            </a:endParaRPr>
          </a:p>
        </p:txBody>
      </p:sp>
      <p:sp>
        <p:nvSpPr>
          <p:cNvPr id="17" name="TextBox 16">
            <a:extLst>
              <a:ext uri="{FF2B5EF4-FFF2-40B4-BE49-F238E27FC236}">
                <a16:creationId xmlns:a16="http://schemas.microsoft.com/office/drawing/2014/main" id="{CAD0E034-869A-4747-B5BA-40C1F6461A41}"/>
              </a:ext>
            </a:extLst>
          </p:cNvPr>
          <p:cNvSpPr txBox="1"/>
          <p:nvPr/>
        </p:nvSpPr>
        <p:spPr>
          <a:xfrm>
            <a:off x="3811670" y="5971624"/>
            <a:ext cx="444284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inside.java</a:t>
            </a:r>
            <a:r>
              <a:rPr lang="en-US" sz="2400" dirty="0">
                <a:solidFill>
                  <a:schemeClr val="accent3"/>
                </a:solidFill>
                <a:latin typeface="Oracle Sans Light" panose="020B0403020204020204" pitchFamily="34" charset="0"/>
                <a:cs typeface="Oracle Sans Light" panose="020B0403020204020204" pitchFamily="34" charset="0"/>
              </a:rPr>
              <a:t>/podcast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3" y="128222"/>
            <a:ext cx="1335759" cy="2172620"/>
          </a:xfrm>
          <a:prstGeom prst="rect">
            <a:avLst/>
          </a:prstGeom>
        </p:spPr>
      </p:pic>
      <p:pic>
        <p:nvPicPr>
          <p:cNvPr id="8" name="Picture 7" descr="Background pattern&#10;&#10;Description automatically generated">
            <a:extLst>
              <a:ext uri="{FF2B5EF4-FFF2-40B4-BE49-F238E27FC236}">
                <a16:creationId xmlns:a16="http://schemas.microsoft.com/office/drawing/2014/main" id="{A342B4BB-8586-5840-A2FF-DAEDBF628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773" y="3477492"/>
            <a:ext cx="2066075" cy="2066075"/>
          </a:xfrm>
          <a:prstGeom prst="rect">
            <a:avLst/>
          </a:prstGeom>
        </p:spPr>
      </p:pic>
    </p:spTree>
    <p:extLst>
      <p:ext uri="{BB962C8B-B14F-4D97-AF65-F5344CB8AC3E}">
        <p14:creationId xmlns:p14="http://schemas.microsoft.com/office/powerpoint/2010/main" val="243995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27</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21</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54224" y="1794752"/>
            <a:ext cx="10671175" cy="11354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2800" b="1" dirty="0">
                <a:latin typeface="Oracle Sans" panose="020B0503020204020204" pitchFamily="34" charset="0"/>
              </a:rPr>
              <a:t>Oracle Explorer Program</a:t>
            </a:r>
          </a:p>
        </p:txBody>
      </p:sp>
      <p:sp>
        <p:nvSpPr>
          <p:cNvPr id="17" name="TextBox 16">
            <a:extLst>
              <a:ext uri="{FF2B5EF4-FFF2-40B4-BE49-F238E27FC236}">
                <a16:creationId xmlns:a16="http://schemas.microsoft.com/office/drawing/2014/main" id="{CAD0E034-869A-4747-B5BA-40C1F6461A41}"/>
              </a:ext>
            </a:extLst>
          </p:cNvPr>
          <p:cNvSpPr txBox="1"/>
          <p:nvPr/>
        </p:nvSpPr>
        <p:spPr>
          <a:xfrm>
            <a:off x="2254695" y="5938869"/>
            <a:ext cx="7670231" cy="668740"/>
          </a:xfrm>
          <a:prstGeom prst="rect">
            <a:avLst/>
          </a:prstGeom>
          <a:noFill/>
        </p:spPr>
        <p:txBody>
          <a:bodyPr wrap="square" lIns="0" rIns="0" rtlCol="0">
            <a:noAutofit/>
          </a:bodyPr>
          <a:lstStyle/>
          <a:p>
            <a:pPr algn="ctr"/>
            <a:r>
              <a:rPr lang="en-US" dirty="0">
                <a:solidFill>
                  <a:schemeClr val="accent3"/>
                </a:solidFill>
                <a:latin typeface="Oracle Sans Light" panose="020B0403020204020204" pitchFamily="34" charset="0"/>
                <a:cs typeface="Oracle Sans Light" panose="020B0403020204020204" pitchFamily="34" charset="0"/>
              </a:rPr>
              <a:t>https://</a:t>
            </a:r>
            <a:r>
              <a:rPr lang="en-US" dirty="0" err="1">
                <a:solidFill>
                  <a:schemeClr val="accent3"/>
                </a:solidFill>
                <a:latin typeface="Oracle Sans Light" panose="020B0403020204020204" pitchFamily="34" charset="0"/>
                <a:cs typeface="Oracle Sans Light" panose="020B0403020204020204" pitchFamily="34" charset="0"/>
              </a:rPr>
              <a:t>learn.oracle.com</a:t>
            </a:r>
            <a:r>
              <a:rPr lang="en-US" dirty="0">
                <a:solidFill>
                  <a:schemeClr val="accent3"/>
                </a:solidFill>
                <a:latin typeface="Oracle Sans Light" panose="020B0403020204020204" pitchFamily="34" charset="0"/>
                <a:cs typeface="Oracle Sans Light" panose="020B0403020204020204" pitchFamily="34" charset="0"/>
              </a:rPr>
              <a:t>/</a:t>
            </a:r>
            <a:r>
              <a:rPr lang="en-US" dirty="0" err="1">
                <a:solidFill>
                  <a:schemeClr val="accent3"/>
                </a:solidFill>
                <a:latin typeface="Oracle Sans Light" panose="020B0403020204020204" pitchFamily="34" charset="0"/>
                <a:cs typeface="Oracle Sans Light" panose="020B0403020204020204" pitchFamily="34" charset="0"/>
              </a:rPr>
              <a:t>ols</a:t>
            </a:r>
            <a:r>
              <a:rPr lang="en-US" dirty="0">
                <a:solidFill>
                  <a:schemeClr val="accent3"/>
                </a:solidFill>
                <a:latin typeface="Oracle Sans Light" panose="020B0403020204020204" pitchFamily="34" charset="0"/>
                <a:cs typeface="Oracle Sans Light" panose="020B0403020204020204" pitchFamily="34" charset="0"/>
              </a:rPr>
              <a:t>/learning-path/java-explorer/40805/79726</a:t>
            </a:r>
            <a:endParaRPr lang="en-US"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3" y="59982"/>
            <a:ext cx="1335759" cy="2172620"/>
          </a:xfrm>
          <a:prstGeom prst="rect">
            <a:avLst/>
          </a:prstGeom>
        </p:spPr>
      </p:pic>
      <p:pic>
        <p:nvPicPr>
          <p:cNvPr id="16" name="Picture 15">
            <a:extLst>
              <a:ext uri="{FF2B5EF4-FFF2-40B4-BE49-F238E27FC236}">
                <a16:creationId xmlns:a16="http://schemas.microsoft.com/office/drawing/2014/main" id="{BC863E8B-46ED-B146-9FEF-000025BD4CCE}"/>
              </a:ext>
            </a:extLst>
          </p:cNvPr>
          <p:cNvPicPr>
            <a:picLocks noChangeAspect="1"/>
          </p:cNvPicPr>
          <p:nvPr/>
        </p:nvPicPr>
        <p:blipFill>
          <a:blip r:embed="rId4"/>
          <a:stretch>
            <a:fillRect/>
          </a:stretch>
        </p:blipFill>
        <p:spPr>
          <a:xfrm>
            <a:off x="4082131" y="2715905"/>
            <a:ext cx="3879662" cy="3002858"/>
          </a:xfrm>
          <a:prstGeom prst="rect">
            <a:avLst/>
          </a:prstGeom>
        </p:spPr>
      </p:pic>
      <p:pic>
        <p:nvPicPr>
          <p:cNvPr id="18" name="Picture 17">
            <a:extLst>
              <a:ext uri="{FF2B5EF4-FFF2-40B4-BE49-F238E27FC236}">
                <a16:creationId xmlns:a16="http://schemas.microsoft.com/office/drawing/2014/main" id="{1C333F2F-8DF1-374D-A5D8-9A2D5BF6D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825" y="3537966"/>
            <a:ext cx="1841983" cy="18311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204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28</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22</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54224" y="1767456"/>
            <a:ext cx="10671175" cy="11354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2800" b="1" dirty="0">
                <a:latin typeface="Oracle Sans" panose="020B0503020204020204" pitchFamily="34" charset="0"/>
              </a:rPr>
              <a:t>Java YouTube</a:t>
            </a:r>
          </a:p>
        </p:txBody>
      </p:sp>
      <p:sp>
        <p:nvSpPr>
          <p:cNvPr id="17" name="TextBox 16">
            <a:extLst>
              <a:ext uri="{FF2B5EF4-FFF2-40B4-BE49-F238E27FC236}">
                <a16:creationId xmlns:a16="http://schemas.microsoft.com/office/drawing/2014/main" id="{CAD0E034-869A-4747-B5BA-40C1F6461A41}"/>
              </a:ext>
            </a:extLst>
          </p:cNvPr>
          <p:cNvSpPr txBox="1"/>
          <p:nvPr/>
        </p:nvSpPr>
        <p:spPr>
          <a:xfrm>
            <a:off x="3747937" y="5855317"/>
            <a:ext cx="4683748" cy="668740"/>
          </a:xfrm>
          <a:prstGeom prst="rect">
            <a:avLst/>
          </a:prstGeom>
          <a:noFill/>
        </p:spPr>
        <p:txBody>
          <a:bodyPr wrap="square" lIns="0" rIns="0" rtlCol="0">
            <a:noAutofit/>
          </a:bodyPr>
          <a:lstStyle/>
          <a:p>
            <a:pPr algn="ctr"/>
            <a:r>
              <a:rPr lang="en-US" sz="2000" dirty="0">
                <a:solidFill>
                  <a:schemeClr val="accent3"/>
                </a:solidFill>
                <a:latin typeface="Oracle Sans Light" panose="020B0403020204020204" pitchFamily="34" charset="0"/>
                <a:cs typeface="Oracle Sans Light" panose="020B0403020204020204" pitchFamily="34" charset="0"/>
              </a:rPr>
              <a:t>https://</a:t>
            </a:r>
            <a:r>
              <a:rPr lang="en-US" sz="2000" dirty="0" err="1">
                <a:solidFill>
                  <a:schemeClr val="accent3"/>
                </a:solidFill>
                <a:latin typeface="Oracle Sans Light" panose="020B0403020204020204" pitchFamily="34" charset="0"/>
                <a:cs typeface="Oracle Sans Light" panose="020B0403020204020204" pitchFamily="34" charset="0"/>
              </a:rPr>
              <a:t>www.youtube.com</a:t>
            </a:r>
            <a:r>
              <a:rPr lang="en-US" sz="2000" dirty="0">
                <a:solidFill>
                  <a:schemeClr val="accent3"/>
                </a:solidFill>
                <a:latin typeface="Oracle Sans Light" panose="020B0403020204020204" pitchFamily="34" charset="0"/>
                <a:cs typeface="Oracle Sans Light" panose="020B0403020204020204" pitchFamily="34" charset="0"/>
              </a:rPr>
              <a:t>/c/</a:t>
            </a:r>
            <a:r>
              <a:rPr lang="en-US" sz="2000" dirty="0" err="1">
                <a:solidFill>
                  <a:schemeClr val="accent3"/>
                </a:solidFill>
                <a:latin typeface="Oracle Sans Light" panose="020B0403020204020204" pitchFamily="34" charset="0"/>
                <a:cs typeface="Oracle Sans Light" panose="020B0403020204020204" pitchFamily="34" charset="0"/>
              </a:rPr>
              <a:t>javaplatform</a:t>
            </a:r>
            <a:endParaRPr lang="en-US" sz="2000"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3" y="59982"/>
            <a:ext cx="1335759" cy="2172620"/>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2CB5AA44-B7BF-C04A-8AEE-E5C2268AA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751" y="2589667"/>
            <a:ext cx="5103417" cy="2777809"/>
          </a:xfrm>
          <a:prstGeom prst="rect">
            <a:avLst/>
          </a:prstGeom>
          <a:ln w="15875">
            <a:solidFill>
              <a:schemeClr val="tx1"/>
            </a:solidFill>
          </a:ln>
          <a:effectLst>
            <a:outerShdw blurRad="50800" dist="38100" dir="2700000" sx="101000" sy="101000" algn="tl" rotWithShape="0">
              <a:prstClr val="black">
                <a:alpha val="40000"/>
              </a:prstClr>
            </a:outerShdw>
            <a:softEdge rad="12700"/>
          </a:effectLst>
        </p:spPr>
      </p:pic>
    </p:spTree>
    <p:extLst>
      <p:ext uri="{BB962C8B-B14F-4D97-AF65-F5344CB8AC3E}">
        <p14:creationId xmlns:p14="http://schemas.microsoft.com/office/powerpoint/2010/main" val="394894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29</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23</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54224" y="1767456"/>
            <a:ext cx="10671175" cy="11354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2800" b="1" dirty="0">
                <a:latin typeface="Oracle Sans" panose="020B0503020204020204" pitchFamily="34" charset="0"/>
              </a:rPr>
              <a:t>Oracle Academy</a:t>
            </a:r>
          </a:p>
        </p:txBody>
      </p:sp>
      <p:sp>
        <p:nvSpPr>
          <p:cNvPr id="17" name="TextBox 16">
            <a:extLst>
              <a:ext uri="{FF2B5EF4-FFF2-40B4-BE49-F238E27FC236}">
                <a16:creationId xmlns:a16="http://schemas.microsoft.com/office/drawing/2014/main" id="{CAD0E034-869A-4747-B5BA-40C1F6461A41}"/>
              </a:ext>
            </a:extLst>
          </p:cNvPr>
          <p:cNvSpPr txBox="1"/>
          <p:nvPr/>
        </p:nvSpPr>
        <p:spPr>
          <a:xfrm>
            <a:off x="2912215" y="5761187"/>
            <a:ext cx="6355191" cy="668740"/>
          </a:xfrm>
          <a:prstGeom prst="rect">
            <a:avLst/>
          </a:prstGeom>
          <a:noFill/>
        </p:spPr>
        <p:txBody>
          <a:bodyPr wrap="square" lIns="0" rIns="0" rtlCol="0">
            <a:noAutofit/>
          </a:bodyPr>
          <a:lstStyle/>
          <a:p>
            <a:r>
              <a:rPr lang="en-US" dirty="0">
                <a:solidFill>
                  <a:schemeClr val="accent3"/>
                </a:solidFill>
                <a:latin typeface="Oracle Sans Light" panose="020B0403020204020204" pitchFamily="34" charset="0"/>
                <a:cs typeface="Oracle Sans Light" panose="020B0403020204020204" pitchFamily="34" charset="0"/>
              </a:rPr>
              <a:t>https://</a:t>
            </a:r>
            <a:r>
              <a:rPr lang="en-US" dirty="0" err="1">
                <a:solidFill>
                  <a:schemeClr val="accent3"/>
                </a:solidFill>
                <a:latin typeface="Oracle Sans Light" panose="020B0403020204020204" pitchFamily="34" charset="0"/>
                <a:cs typeface="Oracle Sans Light" panose="020B0403020204020204" pitchFamily="34" charset="0"/>
              </a:rPr>
              <a:t>academy.oracle.com</a:t>
            </a:r>
            <a:r>
              <a:rPr lang="en-US" dirty="0">
                <a:solidFill>
                  <a:schemeClr val="accent3"/>
                </a:solidFill>
                <a:latin typeface="Oracle Sans Light" panose="020B0403020204020204" pitchFamily="34" charset="0"/>
                <a:cs typeface="Oracle Sans Light" panose="020B0403020204020204" pitchFamily="34" charset="0"/>
              </a:rPr>
              <a:t>/</a:t>
            </a:r>
            <a:r>
              <a:rPr lang="en-US" dirty="0" err="1">
                <a:solidFill>
                  <a:schemeClr val="accent3"/>
                </a:solidFill>
                <a:latin typeface="Oracle Sans Light" panose="020B0403020204020204" pitchFamily="34" charset="0"/>
                <a:cs typeface="Oracle Sans Light" panose="020B0403020204020204" pitchFamily="34" charset="0"/>
              </a:rPr>
              <a:t>en</a:t>
            </a:r>
            <a:r>
              <a:rPr lang="en-US" dirty="0">
                <a:solidFill>
                  <a:schemeClr val="accent3"/>
                </a:solidFill>
                <a:latin typeface="Oracle Sans Light" panose="020B0403020204020204" pitchFamily="34" charset="0"/>
                <a:cs typeface="Oracle Sans Light" panose="020B0403020204020204" pitchFamily="34" charset="0"/>
              </a:rPr>
              <a:t>/solutions-</a:t>
            </a:r>
            <a:r>
              <a:rPr lang="en-US" dirty="0" err="1">
                <a:solidFill>
                  <a:schemeClr val="accent3"/>
                </a:solidFill>
                <a:latin typeface="Oracle Sans Light" panose="020B0403020204020204" pitchFamily="34" charset="0"/>
                <a:cs typeface="Oracle Sans Light" panose="020B0403020204020204" pitchFamily="34" charset="0"/>
              </a:rPr>
              <a:t>curriculum.html</a:t>
            </a:r>
            <a:endParaRPr lang="en-US"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3" y="59982"/>
            <a:ext cx="1335759" cy="2172620"/>
          </a:xfrm>
          <a:prstGeom prst="rect">
            <a:avLst/>
          </a:prstGeom>
        </p:spPr>
      </p:pic>
      <p:pic>
        <p:nvPicPr>
          <p:cNvPr id="8" name="Picture 7" descr="Diagram&#10;&#10;Description automatically generated">
            <a:extLst>
              <a:ext uri="{FF2B5EF4-FFF2-40B4-BE49-F238E27FC236}">
                <a16:creationId xmlns:a16="http://schemas.microsoft.com/office/drawing/2014/main" id="{D07622E1-5D29-5946-8426-5A1BF1021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972" y="2686127"/>
            <a:ext cx="7798055" cy="2484674"/>
          </a:xfrm>
          <a:prstGeom prst="rect">
            <a:avLst/>
          </a:prstGeom>
          <a:ln w="15875">
            <a:solidFill>
              <a:schemeClr val="tx1"/>
            </a:solidFill>
          </a:ln>
          <a:effectLst>
            <a:outerShdw blurRad="50800" dist="38100" dir="2700000" sx="101000" sy="101000" algn="tl" rotWithShape="0">
              <a:prstClr val="black">
                <a:alpha val="40000"/>
              </a:prstClr>
            </a:outerShdw>
            <a:softEdge rad="12700"/>
          </a:effectLst>
        </p:spPr>
      </p:pic>
    </p:spTree>
    <p:extLst>
      <p:ext uri="{BB962C8B-B14F-4D97-AF65-F5344CB8AC3E}">
        <p14:creationId xmlns:p14="http://schemas.microsoft.com/office/powerpoint/2010/main" val="1668673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0006FE-A7A6-FD47-A48F-E6112B6F8AE4}"/>
              </a:ext>
            </a:extLst>
          </p:cNvPr>
          <p:cNvSpPr>
            <a:spLocks noGrp="1"/>
          </p:cNvSpPr>
          <p:nvPr>
            <p:ph type="sldNum" sz="quarter" idx="17"/>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3</a:t>
            </a:fld>
            <a:endParaRPr lang="en-US" dirty="0"/>
          </a:p>
        </p:txBody>
      </p:sp>
      <p:sp>
        <p:nvSpPr>
          <p:cNvPr id="4" name="Rectangle 3"/>
          <p:cNvSpPr/>
          <p:nvPr/>
        </p:nvSpPr>
        <p:spPr>
          <a:xfrm>
            <a:off x="445544" y="3222101"/>
            <a:ext cx="4029637" cy="923330"/>
          </a:xfrm>
          <a:prstGeom prst="rect">
            <a:avLst/>
          </a:prstGeom>
        </p:spPr>
        <p:txBody>
          <a:bodyPr wrap="square">
            <a:spAutoFit/>
          </a:bodyPr>
          <a:lstStyle/>
          <a:p>
            <a:r>
              <a:rPr lang="en-US" b="1" dirty="0">
                <a:solidFill>
                  <a:srgbClr val="00758F"/>
                </a:solidFill>
                <a:latin typeface="Oracle Sans" panose="020B0503020204020204" pitchFamily="34" charset="0"/>
                <a:cs typeface="Oracle Sans" panose="020B0503020204020204" pitchFamily="34" charset="0"/>
              </a:rPr>
              <a:t>Flexibility to adapt to the changing technology landscape while remaining platform independent</a:t>
            </a:r>
          </a:p>
        </p:txBody>
      </p:sp>
      <p:sp>
        <p:nvSpPr>
          <p:cNvPr id="9" name="Rectangle 8"/>
          <p:cNvSpPr/>
          <p:nvPr/>
        </p:nvSpPr>
        <p:spPr>
          <a:xfrm>
            <a:off x="4739240" y="3222101"/>
            <a:ext cx="3488071" cy="923330"/>
          </a:xfrm>
          <a:prstGeom prst="rect">
            <a:avLst/>
          </a:prstGeom>
        </p:spPr>
        <p:txBody>
          <a:bodyPr wrap="square">
            <a:spAutoFit/>
          </a:bodyPr>
          <a:lstStyle/>
          <a:p>
            <a:r>
              <a:rPr lang="en-US" b="1" dirty="0">
                <a:solidFill>
                  <a:srgbClr val="00758F"/>
                </a:solidFill>
                <a:latin typeface="Oracle Sans" panose="020B0503020204020204" pitchFamily="34" charset="0"/>
                <a:cs typeface="Oracle Sans" panose="020B0503020204020204" pitchFamily="34" charset="0"/>
              </a:rPr>
              <a:t>Reliability and the ability to retain the value of its original IT investments </a:t>
            </a:r>
          </a:p>
        </p:txBody>
      </p:sp>
      <p:sp>
        <p:nvSpPr>
          <p:cNvPr id="10" name="Rectangle 9"/>
          <p:cNvSpPr/>
          <p:nvPr/>
        </p:nvSpPr>
        <p:spPr>
          <a:xfrm>
            <a:off x="8491370" y="3222101"/>
            <a:ext cx="3248809" cy="923330"/>
          </a:xfrm>
          <a:prstGeom prst="rect">
            <a:avLst/>
          </a:prstGeom>
        </p:spPr>
        <p:txBody>
          <a:bodyPr wrap="square">
            <a:spAutoFit/>
          </a:bodyPr>
          <a:lstStyle/>
          <a:p>
            <a:r>
              <a:rPr lang="en-US" b="1" dirty="0">
                <a:solidFill>
                  <a:srgbClr val="00758F"/>
                </a:solidFill>
                <a:latin typeface="Oracle Sans" panose="020B0503020204020204" pitchFamily="34" charset="0"/>
                <a:cs typeface="Oracle Sans" panose="020B0503020204020204" pitchFamily="34" charset="0"/>
              </a:rPr>
              <a:t>Performability to accelerate innovation without sacrificing security</a:t>
            </a:r>
          </a:p>
        </p:txBody>
      </p:sp>
      <p:sp>
        <p:nvSpPr>
          <p:cNvPr id="8" name="TextBox 7">
            <a:extLst>
              <a:ext uri="{FF2B5EF4-FFF2-40B4-BE49-F238E27FC236}">
                <a16:creationId xmlns:a16="http://schemas.microsoft.com/office/drawing/2014/main" id="{5CABDAA9-96D6-E345-9021-614805E857D9}"/>
              </a:ext>
            </a:extLst>
          </p:cNvPr>
          <p:cNvSpPr txBox="1"/>
          <p:nvPr/>
        </p:nvSpPr>
        <p:spPr>
          <a:xfrm>
            <a:off x="644258" y="4343325"/>
            <a:ext cx="1787253" cy="1856363"/>
          </a:xfrm>
          <a:prstGeom prst="rect">
            <a:avLst/>
          </a:prstGeom>
          <a:solidFill>
            <a:srgbClr val="374A58"/>
          </a:solidFill>
        </p:spPr>
        <p:txBody>
          <a:bodyPr wrap="square" lIns="91440" tIns="0" rIns="91440" bIns="0" rtlCol="0" anchor="ctr">
            <a:noAutofit/>
          </a:bodyPr>
          <a:lstStyle/>
          <a:p>
            <a:pPr algn="ctr">
              <a:lnSpc>
                <a:spcPct val="90000"/>
              </a:lnSpc>
            </a:pPr>
            <a:r>
              <a:rPr lang="en-US" sz="3200" dirty="0">
                <a:solidFill>
                  <a:schemeClr val="bg1"/>
                </a:solidFill>
                <a:latin typeface="Oracle Sans" panose="020B0503020204020204" pitchFamily="34" charset="0"/>
                <a:cs typeface="Oracle Sans" panose="020B0503020204020204" pitchFamily="34" charset="0"/>
              </a:rPr>
              <a:t>#1</a:t>
            </a:r>
          </a:p>
          <a:p>
            <a:pPr algn="ctr">
              <a:lnSpc>
                <a:spcPct val="90000"/>
              </a:lnSpc>
            </a:pPr>
            <a:r>
              <a:rPr lang="en-US" dirty="0">
                <a:solidFill>
                  <a:schemeClr val="bg1"/>
                </a:solidFill>
                <a:latin typeface="Oracle Sans" panose="020B0503020204020204" pitchFamily="34" charset="0"/>
                <a:cs typeface="Oracle Sans" panose="020B0503020204020204" pitchFamily="34" charset="0"/>
              </a:rPr>
              <a:t>Programming Language</a:t>
            </a:r>
          </a:p>
        </p:txBody>
      </p:sp>
      <p:sp>
        <p:nvSpPr>
          <p:cNvPr id="11" name="TextBox 10">
            <a:extLst>
              <a:ext uri="{FF2B5EF4-FFF2-40B4-BE49-F238E27FC236}">
                <a16:creationId xmlns:a16="http://schemas.microsoft.com/office/drawing/2014/main" id="{45613E45-4BD2-9143-8E41-C91BC1A874D2}"/>
              </a:ext>
            </a:extLst>
          </p:cNvPr>
          <p:cNvSpPr txBox="1"/>
          <p:nvPr/>
        </p:nvSpPr>
        <p:spPr>
          <a:xfrm>
            <a:off x="2916947" y="4343325"/>
            <a:ext cx="1787253" cy="1856363"/>
          </a:xfrm>
          <a:prstGeom prst="rect">
            <a:avLst/>
          </a:prstGeom>
          <a:solidFill>
            <a:srgbClr val="043E51"/>
          </a:solidFill>
        </p:spPr>
        <p:txBody>
          <a:bodyPr wrap="square" lIns="91440" tIns="0" rIns="91440" bIns="0" rtlCol="0" anchor="ctr">
            <a:noAutofit/>
          </a:bodyPr>
          <a:lstStyle/>
          <a:p>
            <a:pPr algn="ctr">
              <a:lnSpc>
                <a:spcPct val="90000"/>
              </a:lnSpc>
            </a:pPr>
            <a:r>
              <a:rPr lang="en-US" sz="3200" dirty="0">
                <a:solidFill>
                  <a:schemeClr val="bg1"/>
                </a:solidFill>
                <a:latin typeface="Oracle Sans" panose="020B0503020204020204" pitchFamily="34" charset="0"/>
                <a:cs typeface="Oracle Sans" panose="020B0503020204020204" pitchFamily="34" charset="0"/>
              </a:rPr>
              <a:t>69%</a:t>
            </a:r>
          </a:p>
          <a:p>
            <a:pPr algn="ctr">
              <a:lnSpc>
                <a:spcPct val="90000"/>
              </a:lnSpc>
            </a:pPr>
            <a:r>
              <a:rPr lang="en-US" dirty="0">
                <a:solidFill>
                  <a:schemeClr val="bg1"/>
                </a:solidFill>
                <a:latin typeface="Oracle Sans" panose="020B0503020204020204" pitchFamily="34" charset="0"/>
                <a:cs typeface="Oracle Sans" panose="020B0503020204020204" pitchFamily="34" charset="0"/>
              </a:rPr>
              <a:t>Developers </a:t>
            </a:r>
            <a:br>
              <a:rPr lang="en-US" dirty="0">
                <a:solidFill>
                  <a:schemeClr val="bg1"/>
                </a:solidFill>
                <a:latin typeface="Oracle Sans" panose="020B0503020204020204" pitchFamily="34" charset="0"/>
                <a:cs typeface="Oracle Sans" panose="020B0503020204020204" pitchFamily="34" charset="0"/>
              </a:rPr>
            </a:br>
            <a:r>
              <a:rPr lang="en-US" dirty="0">
                <a:solidFill>
                  <a:schemeClr val="bg1"/>
                </a:solidFill>
                <a:latin typeface="Oracle Sans" panose="020B0503020204020204" pitchFamily="34" charset="0"/>
                <a:cs typeface="Oracle Sans" panose="020B0503020204020204" pitchFamily="34" charset="0"/>
              </a:rPr>
              <a:t>run Java</a:t>
            </a:r>
          </a:p>
        </p:txBody>
      </p:sp>
      <p:sp>
        <p:nvSpPr>
          <p:cNvPr id="12" name="TextBox 11">
            <a:extLst>
              <a:ext uri="{FF2B5EF4-FFF2-40B4-BE49-F238E27FC236}">
                <a16:creationId xmlns:a16="http://schemas.microsoft.com/office/drawing/2014/main" id="{5289BD86-3E83-8342-A67B-84A2051BCE88}"/>
              </a:ext>
            </a:extLst>
          </p:cNvPr>
          <p:cNvSpPr txBox="1"/>
          <p:nvPr/>
        </p:nvSpPr>
        <p:spPr>
          <a:xfrm>
            <a:off x="5189635" y="4352306"/>
            <a:ext cx="1787253" cy="1856363"/>
          </a:xfrm>
          <a:prstGeom prst="rect">
            <a:avLst/>
          </a:prstGeom>
          <a:solidFill>
            <a:srgbClr val="00758F"/>
          </a:solidFill>
        </p:spPr>
        <p:txBody>
          <a:bodyPr wrap="square" lIns="91440" tIns="0" rIns="91440" bIns="0" rtlCol="0" anchor="ctr">
            <a:noAutofit/>
          </a:bodyPr>
          <a:lstStyle/>
          <a:p>
            <a:pPr algn="ctr">
              <a:lnSpc>
                <a:spcPct val="90000"/>
              </a:lnSpc>
            </a:pPr>
            <a:r>
              <a:rPr lang="en-US" sz="3200" dirty="0">
                <a:solidFill>
                  <a:schemeClr val="bg1"/>
                </a:solidFill>
                <a:latin typeface="Oracle Sans" panose="020B0503020204020204" pitchFamily="34" charset="0"/>
                <a:cs typeface="Oracle Sans" panose="020B0503020204020204" pitchFamily="34" charset="0"/>
              </a:rPr>
              <a:t>51B</a:t>
            </a:r>
          </a:p>
          <a:p>
            <a:pPr algn="ctr">
              <a:lnSpc>
                <a:spcPct val="90000"/>
              </a:lnSpc>
            </a:pPr>
            <a:r>
              <a:rPr lang="en-US" dirty="0">
                <a:solidFill>
                  <a:schemeClr val="bg1"/>
                </a:solidFill>
                <a:latin typeface="Oracle Sans" panose="020B0503020204020204" pitchFamily="34" charset="0"/>
                <a:cs typeface="Oracle Sans" panose="020B0503020204020204" pitchFamily="34" charset="0"/>
              </a:rPr>
              <a:t>Active JVMs</a:t>
            </a:r>
          </a:p>
        </p:txBody>
      </p:sp>
      <p:sp>
        <p:nvSpPr>
          <p:cNvPr id="13" name="TextBox 12">
            <a:extLst>
              <a:ext uri="{FF2B5EF4-FFF2-40B4-BE49-F238E27FC236}">
                <a16:creationId xmlns:a16="http://schemas.microsoft.com/office/drawing/2014/main" id="{11C03B85-184E-FA44-8C40-B4E3DA0C1B02}"/>
              </a:ext>
            </a:extLst>
          </p:cNvPr>
          <p:cNvSpPr txBox="1"/>
          <p:nvPr/>
        </p:nvSpPr>
        <p:spPr>
          <a:xfrm>
            <a:off x="7462324" y="4343325"/>
            <a:ext cx="1787253" cy="1856363"/>
          </a:xfrm>
          <a:prstGeom prst="rect">
            <a:avLst/>
          </a:prstGeom>
          <a:solidFill>
            <a:srgbClr val="F29111"/>
          </a:solidFill>
        </p:spPr>
        <p:txBody>
          <a:bodyPr wrap="square" lIns="91440" tIns="0" rIns="91440" bIns="0" rtlCol="0" anchor="ctr">
            <a:noAutofit/>
          </a:bodyPr>
          <a:lstStyle/>
          <a:p>
            <a:pPr algn="ctr">
              <a:lnSpc>
                <a:spcPct val="90000"/>
              </a:lnSpc>
            </a:pPr>
            <a:r>
              <a:rPr lang="en-US" sz="3200" dirty="0">
                <a:solidFill>
                  <a:schemeClr val="bg1"/>
                </a:solidFill>
                <a:latin typeface="Oracle Sans" panose="020B0503020204020204" pitchFamily="34" charset="0"/>
                <a:cs typeface="Oracle Sans" panose="020B0503020204020204" pitchFamily="34" charset="0"/>
              </a:rPr>
              <a:t>30B</a:t>
            </a:r>
          </a:p>
          <a:p>
            <a:pPr algn="ctr">
              <a:lnSpc>
                <a:spcPct val="90000"/>
              </a:lnSpc>
            </a:pPr>
            <a:r>
              <a:rPr lang="en-US" dirty="0">
                <a:solidFill>
                  <a:schemeClr val="bg1"/>
                </a:solidFill>
                <a:latin typeface="Oracle Sans" panose="020B0503020204020204" pitchFamily="34" charset="0"/>
                <a:cs typeface="Oracle Sans" panose="020B0503020204020204" pitchFamily="34" charset="0"/>
              </a:rPr>
              <a:t>Active cloud JVMs</a:t>
            </a:r>
          </a:p>
        </p:txBody>
      </p:sp>
      <p:sp>
        <p:nvSpPr>
          <p:cNvPr id="14" name="TextBox 13">
            <a:extLst>
              <a:ext uri="{FF2B5EF4-FFF2-40B4-BE49-F238E27FC236}">
                <a16:creationId xmlns:a16="http://schemas.microsoft.com/office/drawing/2014/main" id="{3555DEAD-7156-4344-8F5B-68B5EB565AD9}"/>
              </a:ext>
            </a:extLst>
          </p:cNvPr>
          <p:cNvSpPr txBox="1"/>
          <p:nvPr/>
        </p:nvSpPr>
        <p:spPr>
          <a:xfrm>
            <a:off x="9735012" y="4343325"/>
            <a:ext cx="1787253" cy="1856363"/>
          </a:xfrm>
          <a:prstGeom prst="rect">
            <a:avLst/>
          </a:prstGeom>
          <a:solidFill>
            <a:srgbClr val="A64D04"/>
          </a:solidFill>
        </p:spPr>
        <p:txBody>
          <a:bodyPr wrap="square" lIns="91440" tIns="0" rIns="91440" bIns="0" rtlCol="0" anchor="ctr">
            <a:noAutofit/>
          </a:bodyPr>
          <a:lstStyle/>
          <a:p>
            <a:pPr algn="ctr">
              <a:lnSpc>
                <a:spcPct val="90000"/>
              </a:lnSpc>
            </a:pPr>
            <a:r>
              <a:rPr lang="en-US" sz="3200" dirty="0">
                <a:solidFill>
                  <a:schemeClr val="bg1"/>
                </a:solidFill>
                <a:latin typeface="Oracle Sans" panose="020B0503020204020204" pitchFamily="34" charset="0"/>
                <a:cs typeface="Oracle Sans" panose="020B0503020204020204" pitchFamily="34" charset="0"/>
              </a:rPr>
              <a:t>#1</a:t>
            </a:r>
          </a:p>
          <a:p>
            <a:pPr algn="ctr">
              <a:lnSpc>
                <a:spcPct val="90000"/>
              </a:lnSpc>
            </a:pPr>
            <a:r>
              <a:rPr lang="en-US" dirty="0">
                <a:solidFill>
                  <a:schemeClr val="bg1"/>
                </a:solidFill>
                <a:latin typeface="Oracle Sans" panose="020B0503020204020204" pitchFamily="34" charset="0"/>
                <a:cs typeface="Oracle Sans" panose="020B0503020204020204" pitchFamily="34" charset="0"/>
              </a:rPr>
              <a:t>Developer choice in the cloud</a:t>
            </a:r>
          </a:p>
        </p:txBody>
      </p:sp>
      <p:sp>
        <p:nvSpPr>
          <p:cNvPr id="15" name="Footer Placeholder 1">
            <a:extLst>
              <a:ext uri="{FF2B5EF4-FFF2-40B4-BE49-F238E27FC236}">
                <a16:creationId xmlns:a16="http://schemas.microsoft.com/office/drawing/2014/main" id="{AAF9BD45-CE8E-BC46-9B19-BDDC34D47DFB}"/>
              </a:ext>
            </a:extLst>
          </p:cNvPr>
          <p:cNvSpPr>
            <a:spLocks noGrp="1"/>
          </p:cNvSpPr>
          <p:nvPr>
            <p:ph type="ftr" sz="quarter" idx="10"/>
          </p:nvPr>
        </p:nvSpPr>
        <p:spPr>
          <a:xfrm>
            <a:off x="1857308" y="6512923"/>
            <a:ext cx="7660010" cy="365125"/>
          </a:xfrm>
        </p:spPr>
        <p:txBody>
          <a:bodyPr/>
          <a:lstStyle/>
          <a:p>
            <a:r>
              <a:rPr lang="en-US" dirty="0"/>
              <a:t>Copyright © 2020 Oracle and/or its affiliates.</a:t>
            </a:r>
          </a:p>
        </p:txBody>
      </p:sp>
      <p:pic>
        <p:nvPicPr>
          <p:cNvPr id="16" name="Picture 15" descr="A screenshot of a computer&#10;&#10;Description automatically generated">
            <a:extLst>
              <a:ext uri="{FF2B5EF4-FFF2-40B4-BE49-F238E27FC236}">
                <a16:creationId xmlns:a16="http://schemas.microsoft.com/office/drawing/2014/main" id="{2E113A22-6C15-964A-A634-4F63B8A1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782" y="92564"/>
            <a:ext cx="3336436" cy="3336436"/>
          </a:xfrm>
          <a:prstGeom prst="rect">
            <a:avLst/>
          </a:prstGeom>
        </p:spPr>
      </p:pic>
    </p:spTree>
    <p:extLst>
      <p:ext uri="{BB962C8B-B14F-4D97-AF65-F5344CB8AC3E}">
        <p14:creationId xmlns:p14="http://schemas.microsoft.com/office/powerpoint/2010/main" val="309534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30</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24</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754224" y="1767456"/>
            <a:ext cx="10671175" cy="11354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2800" b="1" dirty="0">
                <a:latin typeface="Oracle Sans" panose="020B0503020204020204" pitchFamily="34" charset="0"/>
              </a:rPr>
              <a:t>Java Newsletter</a:t>
            </a:r>
          </a:p>
        </p:txBody>
      </p:sp>
      <p:sp>
        <p:nvSpPr>
          <p:cNvPr id="17" name="TextBox 16">
            <a:extLst>
              <a:ext uri="{FF2B5EF4-FFF2-40B4-BE49-F238E27FC236}">
                <a16:creationId xmlns:a16="http://schemas.microsoft.com/office/drawing/2014/main" id="{CAD0E034-869A-4747-B5BA-40C1F6461A41}"/>
              </a:ext>
            </a:extLst>
          </p:cNvPr>
          <p:cNvSpPr txBox="1"/>
          <p:nvPr/>
        </p:nvSpPr>
        <p:spPr>
          <a:xfrm>
            <a:off x="2912215" y="5662206"/>
            <a:ext cx="6355191" cy="668740"/>
          </a:xfrm>
          <a:prstGeom prst="rect">
            <a:avLst/>
          </a:prstGeom>
          <a:noFill/>
        </p:spPr>
        <p:txBody>
          <a:bodyPr wrap="square" lIns="0" rIns="0" rtlCol="0">
            <a:noAutofit/>
          </a:bodyPr>
          <a:lstStyle/>
          <a:p>
            <a:pPr algn="ctr"/>
            <a:r>
              <a:rPr lang="en-US" dirty="0">
                <a:solidFill>
                  <a:schemeClr val="accent3"/>
                </a:solidFill>
                <a:latin typeface="Oracle Sans Light" panose="020B0403020204020204" pitchFamily="34" charset="0"/>
                <a:cs typeface="Oracle Sans Light" panose="020B0403020204020204" pitchFamily="34" charset="0"/>
              </a:rPr>
              <a:t>https://</a:t>
            </a:r>
            <a:r>
              <a:rPr lang="en-US" dirty="0" err="1">
                <a:solidFill>
                  <a:schemeClr val="accent3"/>
                </a:solidFill>
                <a:latin typeface="Oracle Sans Light" panose="020B0403020204020204" pitchFamily="34" charset="0"/>
                <a:cs typeface="Oracle Sans Light" panose="020B0403020204020204" pitchFamily="34" charset="0"/>
              </a:rPr>
              <a:t>go.oracle.com</a:t>
            </a:r>
            <a:r>
              <a:rPr lang="en-US" dirty="0">
                <a:solidFill>
                  <a:schemeClr val="accent3"/>
                </a:solidFill>
                <a:latin typeface="Oracle Sans Light" panose="020B0403020204020204" pitchFamily="34" charset="0"/>
                <a:cs typeface="Oracle Sans Light" panose="020B0403020204020204" pitchFamily="34" charset="0"/>
              </a:rPr>
              <a:t>/LP=29630?elqCampaignId=124071</a:t>
            </a:r>
            <a:endParaRPr lang="en-US" b="0" i="0" dirty="0">
              <a:solidFill>
                <a:schemeClr val="accent3"/>
              </a:solidFill>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3" y="59982"/>
            <a:ext cx="1335759" cy="2172620"/>
          </a:xfrm>
          <a:prstGeom prst="rect">
            <a:avLst/>
          </a:prstGeom>
        </p:spPr>
      </p:pic>
      <p:pic>
        <p:nvPicPr>
          <p:cNvPr id="7" name="Picture 6" descr="Logo, company name&#10;&#10;Description automatically generated">
            <a:extLst>
              <a:ext uri="{FF2B5EF4-FFF2-40B4-BE49-F238E27FC236}">
                <a16:creationId xmlns:a16="http://schemas.microsoft.com/office/drawing/2014/main" id="{E6C9F973-210F-4842-AD91-473C5D18A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131" y="2672178"/>
            <a:ext cx="5925737" cy="2419676"/>
          </a:xfrm>
          <a:prstGeom prst="rect">
            <a:avLst/>
          </a:prstGeom>
          <a:ln w="15875">
            <a:solidFill>
              <a:schemeClr val="tx1"/>
            </a:solidFill>
          </a:ln>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346006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C45E874-84C9-EF47-BE04-A8CC7F39D53F}"/>
              </a:ext>
            </a:extLst>
          </p:cNvPr>
          <p:cNvSpPr/>
          <p:nvPr/>
        </p:nvSpPr>
        <p:spPr>
          <a:xfrm>
            <a:off x="11027391" y="6155140"/>
            <a:ext cx="1164609" cy="70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ake, indoor, decorated, birthday&#10;&#10;Description automatically generated">
            <a:extLst>
              <a:ext uri="{FF2B5EF4-FFF2-40B4-BE49-F238E27FC236}">
                <a16:creationId xmlns:a16="http://schemas.microsoft.com/office/drawing/2014/main" id="{05FB01CA-80DC-6047-915A-C6E9A80CC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36" y="1651704"/>
            <a:ext cx="10160000" cy="6172200"/>
          </a:xfrm>
          <a:prstGeom prst="rect">
            <a:avLst/>
          </a:prstGeom>
        </p:spPr>
      </p:pic>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31</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743088" y="647076"/>
              <a:ext cx="813898"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25</a:t>
              </a:r>
            </a:p>
          </p:txBody>
        </p:sp>
      </p:grpSp>
      <p:sp>
        <p:nvSpPr>
          <p:cNvPr id="25" name="Title 14">
            <a:extLst>
              <a:ext uri="{FF2B5EF4-FFF2-40B4-BE49-F238E27FC236}">
                <a16:creationId xmlns:a16="http://schemas.microsoft.com/office/drawing/2014/main" id="{EB2E3088-1C29-C344-BF36-CBD5AA21E2AC}"/>
              </a:ext>
            </a:extLst>
          </p:cNvPr>
          <p:cNvSpPr txBox="1">
            <a:spLocks/>
          </p:cNvSpPr>
          <p:nvPr/>
        </p:nvSpPr>
        <p:spPr>
          <a:xfrm>
            <a:off x="936539" y="490142"/>
            <a:ext cx="10671175" cy="1135457"/>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spcAft>
                <a:spcPts val="600"/>
              </a:spcAft>
            </a:pPr>
            <a:r>
              <a:rPr lang="en-GB" sz="3600" b="1" dirty="0">
                <a:latin typeface="Oracle Sans" panose="020B0503020204020204" pitchFamily="34" charset="0"/>
              </a:rPr>
              <a:t>Java + You</a:t>
            </a:r>
          </a:p>
        </p:txBody>
      </p:sp>
      <p:pic>
        <p:nvPicPr>
          <p:cNvPr id="15" name="Picture 14">
            <a:extLst>
              <a:ext uri="{FF2B5EF4-FFF2-40B4-BE49-F238E27FC236}">
                <a16:creationId xmlns:a16="http://schemas.microsoft.com/office/drawing/2014/main" id="{7ACBBC39-3C8C-0641-B978-0045BF959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7401" y="275060"/>
            <a:ext cx="962566" cy="1565619"/>
          </a:xfrm>
          <a:prstGeom prst="rect">
            <a:avLst/>
          </a:prstGeom>
        </p:spPr>
      </p:pic>
    </p:spTree>
    <p:extLst>
      <p:ext uri="{BB962C8B-B14F-4D97-AF65-F5344CB8AC3E}">
        <p14:creationId xmlns:p14="http://schemas.microsoft.com/office/powerpoint/2010/main" val="101080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8">
            <a:extLst>
              <a:ext uri="{FF2B5EF4-FFF2-40B4-BE49-F238E27FC236}">
                <a16:creationId xmlns:a16="http://schemas.microsoft.com/office/drawing/2014/main" id="{58D98A05-D413-5143-A38F-7A782F8A2A20}"/>
              </a:ext>
            </a:extLst>
          </p:cNvPr>
          <p:cNvSpPr>
            <a:spLocks noChangeArrowheads="1"/>
          </p:cNvSpPr>
          <p:nvPr/>
        </p:nvSpPr>
        <p:spPr bwMode="auto">
          <a:xfrm>
            <a:off x="7618404" y="2512823"/>
            <a:ext cx="2006817" cy="2004127"/>
          </a:xfrm>
          <a:custGeom>
            <a:avLst/>
            <a:gdLst>
              <a:gd name="T0" fmla="*/ 5210 w 7047"/>
              <a:gd name="T1" fmla="*/ 492 h 7327"/>
              <a:gd name="T2" fmla="*/ 5664 w 7047"/>
              <a:gd name="T3" fmla="*/ 746 h 7327"/>
              <a:gd name="T4" fmla="*/ 6056 w 7047"/>
              <a:gd name="T5" fmla="*/ 1077 h 7327"/>
              <a:gd name="T6" fmla="*/ 6387 w 7047"/>
              <a:gd name="T7" fmla="*/ 1463 h 7327"/>
              <a:gd name="T8" fmla="*/ 6648 w 7047"/>
              <a:gd name="T9" fmla="*/ 1898 h 7327"/>
              <a:gd name="T10" fmla="*/ 6847 w 7047"/>
              <a:gd name="T11" fmla="*/ 2372 h 7327"/>
              <a:gd name="T12" fmla="*/ 6978 w 7047"/>
              <a:gd name="T13" fmla="*/ 2870 h 7327"/>
              <a:gd name="T14" fmla="*/ 7040 w 7047"/>
              <a:gd name="T15" fmla="*/ 3374 h 7327"/>
              <a:gd name="T16" fmla="*/ 7034 w 7047"/>
              <a:gd name="T17" fmla="*/ 3885 h 7327"/>
              <a:gd name="T18" fmla="*/ 6959 w 7047"/>
              <a:gd name="T19" fmla="*/ 4381 h 7327"/>
              <a:gd name="T20" fmla="*/ 6810 w 7047"/>
              <a:gd name="T21" fmla="*/ 4855 h 7327"/>
              <a:gd name="T22" fmla="*/ 6660 w 7047"/>
              <a:gd name="T23" fmla="*/ 5172 h 7327"/>
              <a:gd name="T24" fmla="*/ 6374 w 7047"/>
              <a:gd name="T25" fmla="*/ 5645 h 7327"/>
              <a:gd name="T26" fmla="*/ 6025 w 7047"/>
              <a:gd name="T27" fmla="*/ 6069 h 7327"/>
              <a:gd name="T28" fmla="*/ 5633 w 7047"/>
              <a:gd name="T29" fmla="*/ 6430 h 7327"/>
              <a:gd name="T30" fmla="*/ 5198 w 7047"/>
              <a:gd name="T31" fmla="*/ 6728 h 7327"/>
              <a:gd name="T32" fmla="*/ 4724 w 7047"/>
              <a:gd name="T33" fmla="*/ 6971 h 7327"/>
              <a:gd name="T34" fmla="*/ 4226 w 7047"/>
              <a:gd name="T35" fmla="*/ 7152 h 7327"/>
              <a:gd name="T36" fmla="*/ 3703 w 7047"/>
              <a:gd name="T37" fmla="*/ 7270 h 7327"/>
              <a:gd name="T38" fmla="*/ 3169 w 7047"/>
              <a:gd name="T39" fmla="*/ 7326 h 7327"/>
              <a:gd name="T40" fmla="*/ 2627 w 7047"/>
              <a:gd name="T41" fmla="*/ 7314 h 7327"/>
              <a:gd name="T42" fmla="*/ 2086 w 7047"/>
              <a:gd name="T43" fmla="*/ 7233 h 7327"/>
              <a:gd name="T44" fmla="*/ 1755 w 7047"/>
              <a:gd name="T45" fmla="*/ 7096 h 7327"/>
              <a:gd name="T46" fmla="*/ 1332 w 7047"/>
              <a:gd name="T47" fmla="*/ 6772 h 7327"/>
              <a:gd name="T48" fmla="*/ 959 w 7047"/>
              <a:gd name="T49" fmla="*/ 6411 h 7327"/>
              <a:gd name="T50" fmla="*/ 641 w 7047"/>
              <a:gd name="T51" fmla="*/ 6013 h 7327"/>
              <a:gd name="T52" fmla="*/ 379 w 7047"/>
              <a:gd name="T53" fmla="*/ 5577 h 7327"/>
              <a:gd name="T54" fmla="*/ 187 w 7047"/>
              <a:gd name="T55" fmla="*/ 5116 h 7327"/>
              <a:gd name="T56" fmla="*/ 56 w 7047"/>
              <a:gd name="T57" fmla="*/ 4630 h 7327"/>
              <a:gd name="T58" fmla="*/ 0 w 7047"/>
              <a:gd name="T59" fmla="*/ 4127 h 7327"/>
              <a:gd name="T60" fmla="*/ 19 w 7047"/>
              <a:gd name="T61" fmla="*/ 3605 h 7327"/>
              <a:gd name="T62" fmla="*/ 125 w 7047"/>
              <a:gd name="T63" fmla="*/ 3075 h 7327"/>
              <a:gd name="T64" fmla="*/ 311 w 7047"/>
              <a:gd name="T65" fmla="*/ 2533 h 7327"/>
              <a:gd name="T66" fmla="*/ 480 w 7047"/>
              <a:gd name="T67" fmla="*/ 2172 h 7327"/>
              <a:gd name="T68" fmla="*/ 778 w 7047"/>
              <a:gd name="T69" fmla="*/ 1668 h 7327"/>
              <a:gd name="T70" fmla="*/ 1133 w 7047"/>
              <a:gd name="T71" fmla="*/ 1220 h 7327"/>
              <a:gd name="T72" fmla="*/ 1531 w 7047"/>
              <a:gd name="T73" fmla="*/ 828 h 7327"/>
              <a:gd name="T74" fmla="*/ 1973 w 7047"/>
              <a:gd name="T75" fmla="*/ 510 h 7327"/>
              <a:gd name="T76" fmla="*/ 2446 w 7047"/>
              <a:gd name="T77" fmla="*/ 261 h 7327"/>
              <a:gd name="T78" fmla="*/ 2932 w 7047"/>
              <a:gd name="T79" fmla="*/ 93 h 7327"/>
              <a:gd name="T80" fmla="*/ 3429 w 7047"/>
              <a:gd name="T81" fmla="*/ 5 h 7327"/>
              <a:gd name="T82" fmla="*/ 3934 w 7047"/>
              <a:gd name="T83" fmla="*/ 12 h 7327"/>
              <a:gd name="T84" fmla="*/ 4425 w 7047"/>
              <a:gd name="T85" fmla="*/ 118 h 7327"/>
              <a:gd name="T86" fmla="*/ 4892 w 7047"/>
              <a:gd name="T87" fmla="*/ 329 h 7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47" h="7327">
                <a:moveTo>
                  <a:pt x="5048" y="422"/>
                </a:moveTo>
                <a:lnTo>
                  <a:pt x="5048" y="422"/>
                </a:lnTo>
                <a:lnTo>
                  <a:pt x="5210" y="492"/>
                </a:lnTo>
                <a:lnTo>
                  <a:pt x="5372" y="566"/>
                </a:lnTo>
                <a:lnTo>
                  <a:pt x="5521" y="653"/>
                </a:lnTo>
                <a:lnTo>
                  <a:pt x="5664" y="746"/>
                </a:lnTo>
                <a:lnTo>
                  <a:pt x="5801" y="852"/>
                </a:lnTo>
                <a:lnTo>
                  <a:pt x="5932" y="958"/>
                </a:lnTo>
                <a:lnTo>
                  <a:pt x="6056" y="1077"/>
                </a:lnTo>
                <a:lnTo>
                  <a:pt x="6175" y="1201"/>
                </a:lnTo>
                <a:lnTo>
                  <a:pt x="6281" y="1331"/>
                </a:lnTo>
                <a:lnTo>
                  <a:pt x="6387" y="1463"/>
                </a:lnTo>
                <a:lnTo>
                  <a:pt x="6480" y="1606"/>
                </a:lnTo>
                <a:lnTo>
                  <a:pt x="6567" y="1749"/>
                </a:lnTo>
                <a:lnTo>
                  <a:pt x="6648" y="1898"/>
                </a:lnTo>
                <a:lnTo>
                  <a:pt x="6723" y="2054"/>
                </a:lnTo>
                <a:lnTo>
                  <a:pt x="6785" y="2209"/>
                </a:lnTo>
                <a:lnTo>
                  <a:pt x="6847" y="2372"/>
                </a:lnTo>
                <a:lnTo>
                  <a:pt x="6897" y="2533"/>
                </a:lnTo>
                <a:lnTo>
                  <a:pt x="6941" y="2701"/>
                </a:lnTo>
                <a:lnTo>
                  <a:pt x="6978" y="2870"/>
                </a:lnTo>
                <a:lnTo>
                  <a:pt x="7003" y="3038"/>
                </a:lnTo>
                <a:lnTo>
                  <a:pt x="7027" y="3206"/>
                </a:lnTo>
                <a:lnTo>
                  <a:pt x="7040" y="3374"/>
                </a:lnTo>
                <a:lnTo>
                  <a:pt x="7046" y="3548"/>
                </a:lnTo>
                <a:lnTo>
                  <a:pt x="7040" y="3716"/>
                </a:lnTo>
                <a:lnTo>
                  <a:pt x="7034" y="3885"/>
                </a:lnTo>
                <a:lnTo>
                  <a:pt x="7015" y="4053"/>
                </a:lnTo>
                <a:lnTo>
                  <a:pt x="6990" y="4213"/>
                </a:lnTo>
                <a:lnTo>
                  <a:pt x="6959" y="4381"/>
                </a:lnTo>
                <a:lnTo>
                  <a:pt x="6916" y="4537"/>
                </a:lnTo>
                <a:lnTo>
                  <a:pt x="6866" y="4699"/>
                </a:lnTo>
                <a:lnTo>
                  <a:pt x="6810" y="4855"/>
                </a:lnTo>
                <a:lnTo>
                  <a:pt x="6747" y="5004"/>
                </a:lnTo>
                <a:lnTo>
                  <a:pt x="6747" y="5004"/>
                </a:lnTo>
                <a:lnTo>
                  <a:pt x="6660" y="5172"/>
                </a:lnTo>
                <a:lnTo>
                  <a:pt x="6573" y="5334"/>
                </a:lnTo>
                <a:lnTo>
                  <a:pt x="6473" y="5496"/>
                </a:lnTo>
                <a:lnTo>
                  <a:pt x="6374" y="5645"/>
                </a:lnTo>
                <a:lnTo>
                  <a:pt x="6262" y="5795"/>
                </a:lnTo>
                <a:lnTo>
                  <a:pt x="6144" y="5932"/>
                </a:lnTo>
                <a:lnTo>
                  <a:pt x="6025" y="6069"/>
                </a:lnTo>
                <a:lnTo>
                  <a:pt x="5901" y="6194"/>
                </a:lnTo>
                <a:lnTo>
                  <a:pt x="5770" y="6311"/>
                </a:lnTo>
                <a:lnTo>
                  <a:pt x="5633" y="6430"/>
                </a:lnTo>
                <a:lnTo>
                  <a:pt x="5490" y="6536"/>
                </a:lnTo>
                <a:lnTo>
                  <a:pt x="5346" y="6635"/>
                </a:lnTo>
                <a:lnTo>
                  <a:pt x="5198" y="6728"/>
                </a:lnTo>
                <a:lnTo>
                  <a:pt x="5042" y="6816"/>
                </a:lnTo>
                <a:lnTo>
                  <a:pt x="4886" y="6896"/>
                </a:lnTo>
                <a:lnTo>
                  <a:pt x="4724" y="6971"/>
                </a:lnTo>
                <a:lnTo>
                  <a:pt x="4562" y="7040"/>
                </a:lnTo>
                <a:lnTo>
                  <a:pt x="4394" y="7102"/>
                </a:lnTo>
                <a:lnTo>
                  <a:pt x="4226" y="7152"/>
                </a:lnTo>
                <a:lnTo>
                  <a:pt x="4051" y="7202"/>
                </a:lnTo>
                <a:lnTo>
                  <a:pt x="3877" y="7239"/>
                </a:lnTo>
                <a:lnTo>
                  <a:pt x="3703" y="7270"/>
                </a:lnTo>
                <a:lnTo>
                  <a:pt x="3529" y="7295"/>
                </a:lnTo>
                <a:lnTo>
                  <a:pt x="3349" y="7314"/>
                </a:lnTo>
                <a:lnTo>
                  <a:pt x="3169" y="7326"/>
                </a:lnTo>
                <a:lnTo>
                  <a:pt x="2988" y="7326"/>
                </a:lnTo>
                <a:lnTo>
                  <a:pt x="2808" y="7326"/>
                </a:lnTo>
                <a:lnTo>
                  <a:pt x="2627" y="7314"/>
                </a:lnTo>
                <a:lnTo>
                  <a:pt x="2446" y="7295"/>
                </a:lnTo>
                <a:lnTo>
                  <a:pt x="2266" y="7270"/>
                </a:lnTo>
                <a:lnTo>
                  <a:pt x="2086" y="7233"/>
                </a:lnTo>
                <a:lnTo>
                  <a:pt x="1905" y="7189"/>
                </a:lnTo>
                <a:lnTo>
                  <a:pt x="1905" y="7189"/>
                </a:lnTo>
                <a:lnTo>
                  <a:pt x="1755" y="7096"/>
                </a:lnTo>
                <a:lnTo>
                  <a:pt x="1612" y="6990"/>
                </a:lnTo>
                <a:lnTo>
                  <a:pt x="1469" y="6884"/>
                </a:lnTo>
                <a:lnTo>
                  <a:pt x="1332" y="6772"/>
                </a:lnTo>
                <a:lnTo>
                  <a:pt x="1201" y="6654"/>
                </a:lnTo>
                <a:lnTo>
                  <a:pt x="1077" y="6536"/>
                </a:lnTo>
                <a:lnTo>
                  <a:pt x="959" y="6411"/>
                </a:lnTo>
                <a:lnTo>
                  <a:pt x="846" y="6280"/>
                </a:lnTo>
                <a:lnTo>
                  <a:pt x="741" y="6150"/>
                </a:lnTo>
                <a:lnTo>
                  <a:pt x="641" y="6013"/>
                </a:lnTo>
                <a:lnTo>
                  <a:pt x="548" y="5870"/>
                </a:lnTo>
                <a:lnTo>
                  <a:pt x="460" y="5726"/>
                </a:lnTo>
                <a:lnTo>
                  <a:pt x="379" y="5577"/>
                </a:lnTo>
                <a:lnTo>
                  <a:pt x="305" y="5427"/>
                </a:lnTo>
                <a:lnTo>
                  <a:pt x="242" y="5272"/>
                </a:lnTo>
                <a:lnTo>
                  <a:pt x="187" y="5116"/>
                </a:lnTo>
                <a:lnTo>
                  <a:pt x="131" y="4961"/>
                </a:lnTo>
                <a:lnTo>
                  <a:pt x="93" y="4798"/>
                </a:lnTo>
                <a:lnTo>
                  <a:pt x="56" y="4630"/>
                </a:lnTo>
                <a:lnTo>
                  <a:pt x="31" y="4462"/>
                </a:lnTo>
                <a:lnTo>
                  <a:pt x="12" y="4294"/>
                </a:lnTo>
                <a:lnTo>
                  <a:pt x="0" y="4127"/>
                </a:lnTo>
                <a:lnTo>
                  <a:pt x="0" y="3953"/>
                </a:lnTo>
                <a:lnTo>
                  <a:pt x="6" y="3779"/>
                </a:lnTo>
                <a:lnTo>
                  <a:pt x="19" y="3605"/>
                </a:lnTo>
                <a:lnTo>
                  <a:pt x="43" y="3430"/>
                </a:lnTo>
                <a:lnTo>
                  <a:pt x="81" y="3250"/>
                </a:lnTo>
                <a:lnTo>
                  <a:pt x="125" y="3075"/>
                </a:lnTo>
                <a:lnTo>
                  <a:pt x="180" y="2895"/>
                </a:lnTo>
                <a:lnTo>
                  <a:pt x="242" y="2714"/>
                </a:lnTo>
                <a:lnTo>
                  <a:pt x="311" y="2533"/>
                </a:lnTo>
                <a:lnTo>
                  <a:pt x="398" y="2353"/>
                </a:lnTo>
                <a:lnTo>
                  <a:pt x="398" y="2353"/>
                </a:lnTo>
                <a:lnTo>
                  <a:pt x="480" y="2172"/>
                </a:lnTo>
                <a:lnTo>
                  <a:pt x="573" y="1998"/>
                </a:lnTo>
                <a:lnTo>
                  <a:pt x="672" y="1830"/>
                </a:lnTo>
                <a:lnTo>
                  <a:pt x="778" y="1668"/>
                </a:lnTo>
                <a:lnTo>
                  <a:pt x="890" y="1512"/>
                </a:lnTo>
                <a:lnTo>
                  <a:pt x="1008" y="1363"/>
                </a:lnTo>
                <a:lnTo>
                  <a:pt x="1133" y="1220"/>
                </a:lnTo>
                <a:lnTo>
                  <a:pt x="1264" y="1083"/>
                </a:lnTo>
                <a:lnTo>
                  <a:pt x="1394" y="952"/>
                </a:lnTo>
                <a:lnTo>
                  <a:pt x="1531" y="828"/>
                </a:lnTo>
                <a:lnTo>
                  <a:pt x="1674" y="715"/>
                </a:lnTo>
                <a:lnTo>
                  <a:pt x="1824" y="609"/>
                </a:lnTo>
                <a:lnTo>
                  <a:pt x="1973" y="510"/>
                </a:lnTo>
                <a:lnTo>
                  <a:pt x="2129" y="417"/>
                </a:lnTo>
                <a:lnTo>
                  <a:pt x="2285" y="336"/>
                </a:lnTo>
                <a:lnTo>
                  <a:pt x="2446" y="261"/>
                </a:lnTo>
                <a:lnTo>
                  <a:pt x="2602" y="192"/>
                </a:lnTo>
                <a:lnTo>
                  <a:pt x="2770" y="137"/>
                </a:lnTo>
                <a:lnTo>
                  <a:pt x="2932" y="93"/>
                </a:lnTo>
                <a:lnTo>
                  <a:pt x="3100" y="49"/>
                </a:lnTo>
                <a:lnTo>
                  <a:pt x="3268" y="24"/>
                </a:lnTo>
                <a:lnTo>
                  <a:pt x="3429" y="5"/>
                </a:lnTo>
                <a:lnTo>
                  <a:pt x="3597" y="0"/>
                </a:lnTo>
                <a:lnTo>
                  <a:pt x="3766" y="0"/>
                </a:lnTo>
                <a:lnTo>
                  <a:pt x="3934" y="12"/>
                </a:lnTo>
                <a:lnTo>
                  <a:pt x="4095" y="36"/>
                </a:lnTo>
                <a:lnTo>
                  <a:pt x="4258" y="74"/>
                </a:lnTo>
                <a:lnTo>
                  <a:pt x="4425" y="118"/>
                </a:lnTo>
                <a:lnTo>
                  <a:pt x="4581" y="180"/>
                </a:lnTo>
                <a:lnTo>
                  <a:pt x="4743" y="248"/>
                </a:lnTo>
                <a:lnTo>
                  <a:pt x="4892" y="329"/>
                </a:lnTo>
                <a:lnTo>
                  <a:pt x="5048" y="422"/>
                </a:lnTo>
              </a:path>
            </a:pathLst>
          </a:custGeom>
          <a:solidFill>
            <a:schemeClr val="accent6"/>
          </a:solidFill>
          <a:ln>
            <a:noFill/>
          </a:ln>
          <a:effectLst/>
        </p:spPr>
        <p:txBody>
          <a:bodyPr wrap="none" anchor="ctr"/>
          <a:lstStyle/>
          <a:p>
            <a:pPr algn="ctr"/>
            <a:r>
              <a:rPr lang="en-US" sz="2400" b="1" dirty="0">
                <a:solidFill>
                  <a:schemeClr val="bg1"/>
                </a:solidFill>
              </a:rPr>
              <a:t>Oracle</a:t>
            </a:r>
          </a:p>
          <a:p>
            <a:pPr algn="ctr"/>
            <a:r>
              <a:rPr lang="en-US" sz="2400" b="1" dirty="0">
                <a:solidFill>
                  <a:schemeClr val="bg1"/>
                </a:solidFill>
              </a:rPr>
              <a:t>Stewardship</a:t>
            </a:r>
          </a:p>
        </p:txBody>
      </p:sp>
      <p:grpSp>
        <p:nvGrpSpPr>
          <p:cNvPr id="39" name="Group 38">
            <a:extLst>
              <a:ext uri="{FF2B5EF4-FFF2-40B4-BE49-F238E27FC236}">
                <a16:creationId xmlns:a16="http://schemas.microsoft.com/office/drawing/2014/main" id="{FE8D66D8-0DF5-124F-A407-C6A0B2F1473A}"/>
              </a:ext>
            </a:extLst>
          </p:cNvPr>
          <p:cNvGrpSpPr/>
          <p:nvPr/>
        </p:nvGrpSpPr>
        <p:grpSpPr>
          <a:xfrm>
            <a:off x="6020284" y="3805798"/>
            <a:ext cx="2036394" cy="3052202"/>
            <a:chOff x="5733879" y="3005762"/>
            <a:chExt cx="2567359" cy="3848026"/>
          </a:xfrm>
        </p:grpSpPr>
        <p:sp>
          <p:nvSpPr>
            <p:cNvPr id="22" name="Freeform 1">
              <a:extLst>
                <a:ext uri="{FF2B5EF4-FFF2-40B4-BE49-F238E27FC236}">
                  <a16:creationId xmlns:a16="http://schemas.microsoft.com/office/drawing/2014/main" id="{1AA2C2DC-4D7C-1341-A07F-D723D00AFC2F}"/>
                </a:ext>
              </a:extLst>
            </p:cNvPr>
            <p:cNvSpPr>
              <a:spLocks noChangeArrowheads="1"/>
            </p:cNvSpPr>
            <p:nvPr/>
          </p:nvSpPr>
          <p:spPr bwMode="auto">
            <a:xfrm>
              <a:off x="5733879" y="3128648"/>
              <a:ext cx="2567359" cy="3725140"/>
            </a:xfrm>
            <a:custGeom>
              <a:avLst/>
              <a:gdLst>
                <a:gd name="T0" fmla="*/ 8972 w 9395"/>
                <a:gd name="T1" fmla="*/ 11541 h 13634"/>
                <a:gd name="T2" fmla="*/ 9071 w 9395"/>
                <a:gd name="T3" fmla="*/ 9219 h 13634"/>
                <a:gd name="T4" fmla="*/ 9183 w 9395"/>
                <a:gd name="T5" fmla="*/ 8826 h 13634"/>
                <a:gd name="T6" fmla="*/ 9370 w 9395"/>
                <a:gd name="T7" fmla="*/ 8080 h 13634"/>
                <a:gd name="T8" fmla="*/ 9382 w 9395"/>
                <a:gd name="T9" fmla="*/ 7345 h 13634"/>
                <a:gd name="T10" fmla="*/ 9164 w 9395"/>
                <a:gd name="T11" fmla="*/ 6486 h 13634"/>
                <a:gd name="T12" fmla="*/ 8610 w 9395"/>
                <a:gd name="T13" fmla="*/ 5527 h 13634"/>
                <a:gd name="T14" fmla="*/ 7595 w 9395"/>
                <a:gd name="T15" fmla="*/ 4506 h 13634"/>
                <a:gd name="T16" fmla="*/ 7178 w 9395"/>
                <a:gd name="T17" fmla="*/ 4176 h 13634"/>
                <a:gd name="T18" fmla="*/ 6655 w 9395"/>
                <a:gd name="T19" fmla="*/ 3529 h 13634"/>
                <a:gd name="T20" fmla="*/ 6033 w 9395"/>
                <a:gd name="T21" fmla="*/ 2590 h 13634"/>
                <a:gd name="T22" fmla="*/ 5597 w 9395"/>
                <a:gd name="T23" fmla="*/ 2010 h 13634"/>
                <a:gd name="T24" fmla="*/ 5236 w 9395"/>
                <a:gd name="T25" fmla="*/ 1712 h 13634"/>
                <a:gd name="T26" fmla="*/ 4943 w 9395"/>
                <a:gd name="T27" fmla="*/ 1637 h 13634"/>
                <a:gd name="T28" fmla="*/ 4738 w 9395"/>
                <a:gd name="T29" fmla="*/ 1730 h 13634"/>
                <a:gd name="T30" fmla="*/ 4619 w 9395"/>
                <a:gd name="T31" fmla="*/ 1923 h 13634"/>
                <a:gd name="T32" fmla="*/ 4595 w 9395"/>
                <a:gd name="T33" fmla="*/ 2160 h 13634"/>
                <a:gd name="T34" fmla="*/ 4694 w 9395"/>
                <a:gd name="T35" fmla="*/ 2446 h 13634"/>
                <a:gd name="T36" fmla="*/ 5447 w 9395"/>
                <a:gd name="T37" fmla="*/ 3896 h 13634"/>
                <a:gd name="T38" fmla="*/ 5715 w 9395"/>
                <a:gd name="T39" fmla="*/ 4363 h 13634"/>
                <a:gd name="T40" fmla="*/ 5946 w 9395"/>
                <a:gd name="T41" fmla="*/ 5010 h 13634"/>
                <a:gd name="T42" fmla="*/ 6157 w 9395"/>
                <a:gd name="T43" fmla="*/ 5733 h 13634"/>
                <a:gd name="T44" fmla="*/ 6058 w 9395"/>
                <a:gd name="T45" fmla="*/ 5427 h 13634"/>
                <a:gd name="T46" fmla="*/ 5610 w 9395"/>
                <a:gd name="T47" fmla="*/ 4531 h 13634"/>
                <a:gd name="T48" fmla="*/ 5193 w 9395"/>
                <a:gd name="T49" fmla="*/ 4014 h 13634"/>
                <a:gd name="T50" fmla="*/ 4769 w 9395"/>
                <a:gd name="T51" fmla="*/ 3715 h 13634"/>
                <a:gd name="T52" fmla="*/ 4103 w 9395"/>
                <a:gd name="T53" fmla="*/ 3441 h 13634"/>
                <a:gd name="T54" fmla="*/ 3181 w 9395"/>
                <a:gd name="T55" fmla="*/ 2976 h 13634"/>
                <a:gd name="T56" fmla="*/ 2453 w 9395"/>
                <a:gd name="T57" fmla="*/ 2471 h 13634"/>
                <a:gd name="T58" fmla="*/ 2092 w 9395"/>
                <a:gd name="T59" fmla="*/ 2067 h 13634"/>
                <a:gd name="T60" fmla="*/ 1394 w 9395"/>
                <a:gd name="T61" fmla="*/ 921 h 13634"/>
                <a:gd name="T62" fmla="*/ 878 w 9395"/>
                <a:gd name="T63" fmla="*/ 273 h 13634"/>
                <a:gd name="T64" fmla="*/ 498 w 9395"/>
                <a:gd name="T65" fmla="*/ 24 h 13634"/>
                <a:gd name="T66" fmla="*/ 131 w 9395"/>
                <a:gd name="T67" fmla="*/ 62 h 13634"/>
                <a:gd name="T68" fmla="*/ 6 w 9395"/>
                <a:gd name="T69" fmla="*/ 199 h 13634"/>
                <a:gd name="T70" fmla="*/ 56 w 9395"/>
                <a:gd name="T71" fmla="*/ 516 h 13634"/>
                <a:gd name="T72" fmla="*/ 747 w 9395"/>
                <a:gd name="T73" fmla="*/ 1717 h 13634"/>
                <a:gd name="T74" fmla="*/ 1214 w 9395"/>
                <a:gd name="T75" fmla="*/ 2614 h 13634"/>
                <a:gd name="T76" fmla="*/ 1476 w 9395"/>
                <a:gd name="T77" fmla="*/ 3012 h 13634"/>
                <a:gd name="T78" fmla="*/ 2509 w 9395"/>
                <a:gd name="T79" fmla="*/ 4008 h 13634"/>
                <a:gd name="T80" fmla="*/ 3194 w 9395"/>
                <a:gd name="T81" fmla="*/ 4780 h 13634"/>
                <a:gd name="T82" fmla="*/ 3592 w 9395"/>
                <a:gd name="T83" fmla="*/ 5452 h 13634"/>
                <a:gd name="T84" fmla="*/ 4190 w 9395"/>
                <a:gd name="T85" fmla="*/ 6386 h 13634"/>
                <a:gd name="T86" fmla="*/ 4663 w 9395"/>
                <a:gd name="T87" fmla="*/ 6891 h 13634"/>
                <a:gd name="T88" fmla="*/ 5298 w 9395"/>
                <a:gd name="T89" fmla="*/ 7463 h 13634"/>
                <a:gd name="T90" fmla="*/ 5846 w 9395"/>
                <a:gd name="T91" fmla="*/ 8123 h 13634"/>
                <a:gd name="T92" fmla="*/ 6219 w 9395"/>
                <a:gd name="T93" fmla="*/ 8821 h 13634"/>
                <a:gd name="T94" fmla="*/ 6350 w 9395"/>
                <a:gd name="T95" fmla="*/ 9300 h 13634"/>
                <a:gd name="T96" fmla="*/ 6263 w 9395"/>
                <a:gd name="T97" fmla="*/ 10121 h 13634"/>
                <a:gd name="T98" fmla="*/ 5846 w 9395"/>
                <a:gd name="T99" fmla="*/ 11796 h 13634"/>
                <a:gd name="T100" fmla="*/ 5354 w 9395"/>
                <a:gd name="T101" fmla="*/ 13284 h 13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95" h="13634">
                  <a:moveTo>
                    <a:pt x="8959" y="13633"/>
                  </a:moveTo>
                  <a:lnTo>
                    <a:pt x="8959" y="13633"/>
                  </a:lnTo>
                  <a:lnTo>
                    <a:pt x="8959" y="12992"/>
                  </a:lnTo>
                  <a:lnTo>
                    <a:pt x="8965" y="12325"/>
                  </a:lnTo>
                  <a:lnTo>
                    <a:pt x="8972" y="11541"/>
                  </a:lnTo>
                  <a:lnTo>
                    <a:pt x="8990" y="10738"/>
                  </a:lnTo>
                  <a:lnTo>
                    <a:pt x="9015" y="10004"/>
                  </a:lnTo>
                  <a:lnTo>
                    <a:pt x="9034" y="9686"/>
                  </a:lnTo>
                  <a:lnTo>
                    <a:pt x="9052" y="9418"/>
                  </a:lnTo>
                  <a:lnTo>
                    <a:pt x="9071" y="9219"/>
                  </a:lnTo>
                  <a:lnTo>
                    <a:pt x="9083" y="9138"/>
                  </a:lnTo>
                  <a:lnTo>
                    <a:pt x="9096" y="9082"/>
                  </a:lnTo>
                  <a:lnTo>
                    <a:pt x="9096" y="9082"/>
                  </a:lnTo>
                  <a:lnTo>
                    <a:pt x="9133" y="8970"/>
                  </a:lnTo>
                  <a:lnTo>
                    <a:pt x="9183" y="8826"/>
                  </a:lnTo>
                  <a:lnTo>
                    <a:pt x="9239" y="8652"/>
                  </a:lnTo>
                  <a:lnTo>
                    <a:pt x="9301" y="8440"/>
                  </a:lnTo>
                  <a:lnTo>
                    <a:pt x="9326" y="8329"/>
                  </a:lnTo>
                  <a:lnTo>
                    <a:pt x="9351" y="8204"/>
                  </a:lnTo>
                  <a:lnTo>
                    <a:pt x="9370" y="8080"/>
                  </a:lnTo>
                  <a:lnTo>
                    <a:pt x="9382" y="7943"/>
                  </a:lnTo>
                  <a:lnTo>
                    <a:pt x="9394" y="7800"/>
                  </a:lnTo>
                  <a:lnTo>
                    <a:pt x="9394" y="7656"/>
                  </a:lnTo>
                  <a:lnTo>
                    <a:pt x="9394" y="7500"/>
                  </a:lnTo>
                  <a:lnTo>
                    <a:pt x="9382" y="7345"/>
                  </a:lnTo>
                  <a:lnTo>
                    <a:pt x="9357" y="7183"/>
                  </a:lnTo>
                  <a:lnTo>
                    <a:pt x="9326" y="7015"/>
                  </a:lnTo>
                  <a:lnTo>
                    <a:pt x="9283" y="6840"/>
                  </a:lnTo>
                  <a:lnTo>
                    <a:pt x="9233" y="6666"/>
                  </a:lnTo>
                  <a:lnTo>
                    <a:pt x="9164" y="6486"/>
                  </a:lnTo>
                  <a:lnTo>
                    <a:pt x="9083" y="6299"/>
                  </a:lnTo>
                  <a:lnTo>
                    <a:pt x="8990" y="6112"/>
                  </a:lnTo>
                  <a:lnTo>
                    <a:pt x="8878" y="5919"/>
                  </a:lnTo>
                  <a:lnTo>
                    <a:pt x="8753" y="5726"/>
                  </a:lnTo>
                  <a:lnTo>
                    <a:pt x="8610" y="5527"/>
                  </a:lnTo>
                  <a:lnTo>
                    <a:pt x="8442" y="5327"/>
                  </a:lnTo>
                  <a:lnTo>
                    <a:pt x="8262" y="5128"/>
                  </a:lnTo>
                  <a:lnTo>
                    <a:pt x="8062" y="4923"/>
                  </a:lnTo>
                  <a:lnTo>
                    <a:pt x="7838" y="4718"/>
                  </a:lnTo>
                  <a:lnTo>
                    <a:pt x="7595" y="4506"/>
                  </a:lnTo>
                  <a:lnTo>
                    <a:pt x="7327" y="4301"/>
                  </a:lnTo>
                  <a:lnTo>
                    <a:pt x="7327" y="4301"/>
                  </a:lnTo>
                  <a:lnTo>
                    <a:pt x="7315" y="4288"/>
                  </a:lnTo>
                  <a:lnTo>
                    <a:pt x="7265" y="4257"/>
                  </a:lnTo>
                  <a:lnTo>
                    <a:pt x="7178" y="4176"/>
                  </a:lnTo>
                  <a:lnTo>
                    <a:pt x="7053" y="4039"/>
                  </a:lnTo>
                  <a:lnTo>
                    <a:pt x="6973" y="3946"/>
                  </a:lnTo>
                  <a:lnTo>
                    <a:pt x="6879" y="3827"/>
                  </a:lnTo>
                  <a:lnTo>
                    <a:pt x="6773" y="3690"/>
                  </a:lnTo>
                  <a:lnTo>
                    <a:pt x="6655" y="3529"/>
                  </a:lnTo>
                  <a:lnTo>
                    <a:pt x="6519" y="3335"/>
                  </a:lnTo>
                  <a:lnTo>
                    <a:pt x="6375" y="3118"/>
                  </a:lnTo>
                  <a:lnTo>
                    <a:pt x="6213" y="2870"/>
                  </a:lnTo>
                  <a:lnTo>
                    <a:pt x="6033" y="2590"/>
                  </a:lnTo>
                  <a:lnTo>
                    <a:pt x="6033" y="2590"/>
                  </a:lnTo>
                  <a:lnTo>
                    <a:pt x="5939" y="2446"/>
                  </a:lnTo>
                  <a:lnTo>
                    <a:pt x="5852" y="2321"/>
                  </a:lnTo>
                  <a:lnTo>
                    <a:pt x="5765" y="2204"/>
                  </a:lnTo>
                  <a:lnTo>
                    <a:pt x="5684" y="2098"/>
                  </a:lnTo>
                  <a:lnTo>
                    <a:pt x="5597" y="2010"/>
                  </a:lnTo>
                  <a:lnTo>
                    <a:pt x="5522" y="1929"/>
                  </a:lnTo>
                  <a:lnTo>
                    <a:pt x="5447" y="1861"/>
                  </a:lnTo>
                  <a:lnTo>
                    <a:pt x="5372" y="1798"/>
                  </a:lnTo>
                  <a:lnTo>
                    <a:pt x="5304" y="1749"/>
                  </a:lnTo>
                  <a:lnTo>
                    <a:pt x="5236" y="1712"/>
                  </a:lnTo>
                  <a:lnTo>
                    <a:pt x="5167" y="1681"/>
                  </a:lnTo>
                  <a:lnTo>
                    <a:pt x="5111" y="1662"/>
                  </a:lnTo>
                  <a:lnTo>
                    <a:pt x="5049" y="1643"/>
                  </a:lnTo>
                  <a:lnTo>
                    <a:pt x="4993" y="1637"/>
                  </a:lnTo>
                  <a:lnTo>
                    <a:pt x="4943" y="1637"/>
                  </a:lnTo>
                  <a:lnTo>
                    <a:pt x="4893" y="1649"/>
                  </a:lnTo>
                  <a:lnTo>
                    <a:pt x="4850" y="1662"/>
                  </a:lnTo>
                  <a:lnTo>
                    <a:pt x="4807" y="1681"/>
                  </a:lnTo>
                  <a:lnTo>
                    <a:pt x="4769" y="1705"/>
                  </a:lnTo>
                  <a:lnTo>
                    <a:pt x="4738" y="1730"/>
                  </a:lnTo>
                  <a:lnTo>
                    <a:pt x="4706" y="1761"/>
                  </a:lnTo>
                  <a:lnTo>
                    <a:pt x="4675" y="1798"/>
                  </a:lnTo>
                  <a:lnTo>
                    <a:pt x="4651" y="1842"/>
                  </a:lnTo>
                  <a:lnTo>
                    <a:pt x="4632" y="1880"/>
                  </a:lnTo>
                  <a:lnTo>
                    <a:pt x="4619" y="1923"/>
                  </a:lnTo>
                  <a:lnTo>
                    <a:pt x="4607" y="1973"/>
                  </a:lnTo>
                  <a:lnTo>
                    <a:pt x="4595" y="2016"/>
                  </a:lnTo>
                  <a:lnTo>
                    <a:pt x="4595" y="2067"/>
                  </a:lnTo>
                  <a:lnTo>
                    <a:pt x="4595" y="2116"/>
                  </a:lnTo>
                  <a:lnTo>
                    <a:pt x="4595" y="2160"/>
                  </a:lnTo>
                  <a:lnTo>
                    <a:pt x="4607" y="2209"/>
                  </a:lnTo>
                  <a:lnTo>
                    <a:pt x="4619" y="2253"/>
                  </a:lnTo>
                  <a:lnTo>
                    <a:pt x="4619" y="2253"/>
                  </a:lnTo>
                  <a:lnTo>
                    <a:pt x="4651" y="2347"/>
                  </a:lnTo>
                  <a:lnTo>
                    <a:pt x="4694" y="2446"/>
                  </a:lnTo>
                  <a:lnTo>
                    <a:pt x="4787" y="2664"/>
                  </a:lnTo>
                  <a:lnTo>
                    <a:pt x="4900" y="2888"/>
                  </a:lnTo>
                  <a:lnTo>
                    <a:pt x="5018" y="3124"/>
                  </a:lnTo>
                  <a:lnTo>
                    <a:pt x="5261" y="3560"/>
                  </a:lnTo>
                  <a:lnTo>
                    <a:pt x="5447" y="3896"/>
                  </a:lnTo>
                  <a:lnTo>
                    <a:pt x="5447" y="3896"/>
                  </a:lnTo>
                  <a:lnTo>
                    <a:pt x="5522" y="4020"/>
                  </a:lnTo>
                  <a:lnTo>
                    <a:pt x="5591" y="4138"/>
                  </a:lnTo>
                  <a:lnTo>
                    <a:pt x="5653" y="4244"/>
                  </a:lnTo>
                  <a:lnTo>
                    <a:pt x="5715" y="4363"/>
                  </a:lnTo>
                  <a:lnTo>
                    <a:pt x="5778" y="4487"/>
                  </a:lnTo>
                  <a:lnTo>
                    <a:pt x="5833" y="4637"/>
                  </a:lnTo>
                  <a:lnTo>
                    <a:pt x="5890" y="4804"/>
                  </a:lnTo>
                  <a:lnTo>
                    <a:pt x="5946" y="5010"/>
                  </a:lnTo>
                  <a:lnTo>
                    <a:pt x="5946" y="5010"/>
                  </a:lnTo>
                  <a:lnTo>
                    <a:pt x="5996" y="5210"/>
                  </a:lnTo>
                  <a:lnTo>
                    <a:pt x="6033" y="5371"/>
                  </a:lnTo>
                  <a:lnTo>
                    <a:pt x="6070" y="5495"/>
                  </a:lnTo>
                  <a:lnTo>
                    <a:pt x="6101" y="5589"/>
                  </a:lnTo>
                  <a:lnTo>
                    <a:pt x="6157" y="5733"/>
                  </a:lnTo>
                  <a:lnTo>
                    <a:pt x="6207" y="5863"/>
                  </a:lnTo>
                  <a:lnTo>
                    <a:pt x="6207" y="5863"/>
                  </a:lnTo>
                  <a:lnTo>
                    <a:pt x="6188" y="5782"/>
                  </a:lnTo>
                  <a:lnTo>
                    <a:pt x="6113" y="5570"/>
                  </a:lnTo>
                  <a:lnTo>
                    <a:pt x="6058" y="5427"/>
                  </a:lnTo>
                  <a:lnTo>
                    <a:pt x="5989" y="5265"/>
                  </a:lnTo>
                  <a:lnTo>
                    <a:pt x="5914" y="5091"/>
                  </a:lnTo>
                  <a:lnTo>
                    <a:pt x="5821" y="4910"/>
                  </a:lnTo>
                  <a:lnTo>
                    <a:pt x="5721" y="4718"/>
                  </a:lnTo>
                  <a:lnTo>
                    <a:pt x="5610" y="4531"/>
                  </a:lnTo>
                  <a:lnTo>
                    <a:pt x="5485" y="4350"/>
                  </a:lnTo>
                  <a:lnTo>
                    <a:pt x="5416" y="4257"/>
                  </a:lnTo>
                  <a:lnTo>
                    <a:pt x="5341" y="4176"/>
                  </a:lnTo>
                  <a:lnTo>
                    <a:pt x="5273" y="4095"/>
                  </a:lnTo>
                  <a:lnTo>
                    <a:pt x="5193" y="4014"/>
                  </a:lnTo>
                  <a:lnTo>
                    <a:pt x="5118" y="3946"/>
                  </a:lnTo>
                  <a:lnTo>
                    <a:pt x="5037" y="3877"/>
                  </a:lnTo>
                  <a:lnTo>
                    <a:pt x="4949" y="3815"/>
                  </a:lnTo>
                  <a:lnTo>
                    <a:pt x="4862" y="3759"/>
                  </a:lnTo>
                  <a:lnTo>
                    <a:pt x="4769" y="3715"/>
                  </a:lnTo>
                  <a:lnTo>
                    <a:pt x="4675" y="3672"/>
                  </a:lnTo>
                  <a:lnTo>
                    <a:pt x="4675" y="3672"/>
                  </a:lnTo>
                  <a:lnTo>
                    <a:pt x="4489" y="3603"/>
                  </a:lnTo>
                  <a:lnTo>
                    <a:pt x="4296" y="3522"/>
                  </a:lnTo>
                  <a:lnTo>
                    <a:pt x="4103" y="3441"/>
                  </a:lnTo>
                  <a:lnTo>
                    <a:pt x="3910" y="3354"/>
                  </a:lnTo>
                  <a:lnTo>
                    <a:pt x="3723" y="3260"/>
                  </a:lnTo>
                  <a:lnTo>
                    <a:pt x="3536" y="3167"/>
                  </a:lnTo>
                  <a:lnTo>
                    <a:pt x="3356" y="3075"/>
                  </a:lnTo>
                  <a:lnTo>
                    <a:pt x="3181" y="2976"/>
                  </a:lnTo>
                  <a:lnTo>
                    <a:pt x="3020" y="2875"/>
                  </a:lnTo>
                  <a:lnTo>
                    <a:pt x="2857" y="2776"/>
                  </a:lnTo>
                  <a:lnTo>
                    <a:pt x="2714" y="2676"/>
                  </a:lnTo>
                  <a:lnTo>
                    <a:pt x="2577" y="2570"/>
                  </a:lnTo>
                  <a:lnTo>
                    <a:pt x="2453" y="2471"/>
                  </a:lnTo>
                  <a:lnTo>
                    <a:pt x="2341" y="2371"/>
                  </a:lnTo>
                  <a:lnTo>
                    <a:pt x="2248" y="2272"/>
                  </a:lnTo>
                  <a:lnTo>
                    <a:pt x="2166" y="2178"/>
                  </a:lnTo>
                  <a:lnTo>
                    <a:pt x="2166" y="2178"/>
                  </a:lnTo>
                  <a:lnTo>
                    <a:pt x="2092" y="2067"/>
                  </a:lnTo>
                  <a:lnTo>
                    <a:pt x="1999" y="1917"/>
                  </a:lnTo>
                  <a:lnTo>
                    <a:pt x="1780" y="1549"/>
                  </a:lnTo>
                  <a:lnTo>
                    <a:pt x="1662" y="1344"/>
                  </a:lnTo>
                  <a:lnTo>
                    <a:pt x="1531" y="1132"/>
                  </a:lnTo>
                  <a:lnTo>
                    <a:pt x="1394" y="921"/>
                  </a:lnTo>
                  <a:lnTo>
                    <a:pt x="1251" y="715"/>
                  </a:lnTo>
                  <a:lnTo>
                    <a:pt x="1102" y="522"/>
                  </a:lnTo>
                  <a:lnTo>
                    <a:pt x="1027" y="435"/>
                  </a:lnTo>
                  <a:lnTo>
                    <a:pt x="953" y="348"/>
                  </a:lnTo>
                  <a:lnTo>
                    <a:pt x="878" y="273"/>
                  </a:lnTo>
                  <a:lnTo>
                    <a:pt x="797" y="205"/>
                  </a:lnTo>
                  <a:lnTo>
                    <a:pt x="722" y="142"/>
                  </a:lnTo>
                  <a:lnTo>
                    <a:pt x="647" y="93"/>
                  </a:lnTo>
                  <a:lnTo>
                    <a:pt x="573" y="49"/>
                  </a:lnTo>
                  <a:lnTo>
                    <a:pt x="498" y="24"/>
                  </a:lnTo>
                  <a:lnTo>
                    <a:pt x="423" y="5"/>
                  </a:lnTo>
                  <a:lnTo>
                    <a:pt x="349" y="0"/>
                  </a:lnTo>
                  <a:lnTo>
                    <a:pt x="274" y="5"/>
                  </a:lnTo>
                  <a:lnTo>
                    <a:pt x="199" y="24"/>
                  </a:lnTo>
                  <a:lnTo>
                    <a:pt x="131" y="62"/>
                  </a:lnTo>
                  <a:lnTo>
                    <a:pt x="56" y="117"/>
                  </a:lnTo>
                  <a:lnTo>
                    <a:pt x="56" y="117"/>
                  </a:lnTo>
                  <a:lnTo>
                    <a:pt x="37" y="136"/>
                  </a:lnTo>
                  <a:lnTo>
                    <a:pt x="25" y="161"/>
                  </a:lnTo>
                  <a:lnTo>
                    <a:pt x="6" y="199"/>
                  </a:lnTo>
                  <a:lnTo>
                    <a:pt x="0" y="248"/>
                  </a:lnTo>
                  <a:lnTo>
                    <a:pt x="0" y="316"/>
                  </a:lnTo>
                  <a:lnTo>
                    <a:pt x="18" y="410"/>
                  </a:lnTo>
                  <a:lnTo>
                    <a:pt x="56" y="516"/>
                  </a:lnTo>
                  <a:lnTo>
                    <a:pt x="56" y="516"/>
                  </a:lnTo>
                  <a:lnTo>
                    <a:pt x="88" y="585"/>
                  </a:lnTo>
                  <a:lnTo>
                    <a:pt x="131" y="666"/>
                  </a:lnTo>
                  <a:lnTo>
                    <a:pt x="249" y="877"/>
                  </a:lnTo>
                  <a:lnTo>
                    <a:pt x="567" y="1412"/>
                  </a:lnTo>
                  <a:lnTo>
                    <a:pt x="747" y="1717"/>
                  </a:lnTo>
                  <a:lnTo>
                    <a:pt x="922" y="2029"/>
                  </a:lnTo>
                  <a:lnTo>
                    <a:pt x="1083" y="2328"/>
                  </a:lnTo>
                  <a:lnTo>
                    <a:pt x="1152" y="2477"/>
                  </a:lnTo>
                  <a:lnTo>
                    <a:pt x="1214" y="2614"/>
                  </a:lnTo>
                  <a:lnTo>
                    <a:pt x="1214" y="2614"/>
                  </a:lnTo>
                  <a:lnTo>
                    <a:pt x="1245" y="2683"/>
                  </a:lnTo>
                  <a:lnTo>
                    <a:pt x="1282" y="2751"/>
                  </a:lnTo>
                  <a:lnTo>
                    <a:pt x="1320" y="2813"/>
                  </a:lnTo>
                  <a:lnTo>
                    <a:pt x="1370" y="2882"/>
                  </a:lnTo>
                  <a:lnTo>
                    <a:pt x="1476" y="3012"/>
                  </a:lnTo>
                  <a:lnTo>
                    <a:pt x="1593" y="3149"/>
                  </a:lnTo>
                  <a:lnTo>
                    <a:pt x="1731" y="3279"/>
                  </a:lnTo>
                  <a:lnTo>
                    <a:pt x="1874" y="3416"/>
                  </a:lnTo>
                  <a:lnTo>
                    <a:pt x="2179" y="3703"/>
                  </a:lnTo>
                  <a:lnTo>
                    <a:pt x="2509" y="4008"/>
                  </a:lnTo>
                  <a:lnTo>
                    <a:pt x="2671" y="4164"/>
                  </a:lnTo>
                  <a:lnTo>
                    <a:pt x="2826" y="4332"/>
                  </a:lnTo>
                  <a:lnTo>
                    <a:pt x="2982" y="4506"/>
                  </a:lnTo>
                  <a:lnTo>
                    <a:pt x="3126" y="4687"/>
                  </a:lnTo>
                  <a:lnTo>
                    <a:pt x="3194" y="4780"/>
                  </a:lnTo>
                  <a:lnTo>
                    <a:pt x="3256" y="4873"/>
                  </a:lnTo>
                  <a:lnTo>
                    <a:pt x="3325" y="4972"/>
                  </a:lnTo>
                  <a:lnTo>
                    <a:pt x="3380" y="5078"/>
                  </a:lnTo>
                  <a:lnTo>
                    <a:pt x="3380" y="5078"/>
                  </a:lnTo>
                  <a:lnTo>
                    <a:pt x="3592" y="5452"/>
                  </a:lnTo>
                  <a:lnTo>
                    <a:pt x="3779" y="5770"/>
                  </a:lnTo>
                  <a:lnTo>
                    <a:pt x="3947" y="6044"/>
                  </a:lnTo>
                  <a:lnTo>
                    <a:pt x="4028" y="6162"/>
                  </a:lnTo>
                  <a:lnTo>
                    <a:pt x="4109" y="6274"/>
                  </a:lnTo>
                  <a:lnTo>
                    <a:pt x="4190" y="6386"/>
                  </a:lnTo>
                  <a:lnTo>
                    <a:pt x="4277" y="6486"/>
                  </a:lnTo>
                  <a:lnTo>
                    <a:pt x="4364" y="6585"/>
                  </a:lnTo>
                  <a:lnTo>
                    <a:pt x="4458" y="6685"/>
                  </a:lnTo>
                  <a:lnTo>
                    <a:pt x="4557" y="6785"/>
                  </a:lnTo>
                  <a:lnTo>
                    <a:pt x="4663" y="6891"/>
                  </a:lnTo>
                  <a:lnTo>
                    <a:pt x="4912" y="7102"/>
                  </a:lnTo>
                  <a:lnTo>
                    <a:pt x="4912" y="7102"/>
                  </a:lnTo>
                  <a:lnTo>
                    <a:pt x="5049" y="7220"/>
                  </a:lnTo>
                  <a:lnTo>
                    <a:pt x="5173" y="7339"/>
                  </a:lnTo>
                  <a:lnTo>
                    <a:pt x="5298" y="7463"/>
                  </a:lnTo>
                  <a:lnTo>
                    <a:pt x="5423" y="7588"/>
                  </a:lnTo>
                  <a:lnTo>
                    <a:pt x="5535" y="7718"/>
                  </a:lnTo>
                  <a:lnTo>
                    <a:pt x="5647" y="7855"/>
                  </a:lnTo>
                  <a:lnTo>
                    <a:pt x="5753" y="7986"/>
                  </a:lnTo>
                  <a:lnTo>
                    <a:pt x="5846" y="8123"/>
                  </a:lnTo>
                  <a:lnTo>
                    <a:pt x="5939" y="8260"/>
                  </a:lnTo>
                  <a:lnTo>
                    <a:pt x="6020" y="8403"/>
                  </a:lnTo>
                  <a:lnTo>
                    <a:pt x="6095" y="8541"/>
                  </a:lnTo>
                  <a:lnTo>
                    <a:pt x="6164" y="8677"/>
                  </a:lnTo>
                  <a:lnTo>
                    <a:pt x="6219" y="8821"/>
                  </a:lnTo>
                  <a:lnTo>
                    <a:pt x="6269" y="8958"/>
                  </a:lnTo>
                  <a:lnTo>
                    <a:pt x="6313" y="9095"/>
                  </a:lnTo>
                  <a:lnTo>
                    <a:pt x="6338" y="9225"/>
                  </a:lnTo>
                  <a:lnTo>
                    <a:pt x="6338" y="9225"/>
                  </a:lnTo>
                  <a:lnTo>
                    <a:pt x="6350" y="9300"/>
                  </a:lnTo>
                  <a:lnTo>
                    <a:pt x="6350" y="9387"/>
                  </a:lnTo>
                  <a:lnTo>
                    <a:pt x="6350" y="9481"/>
                  </a:lnTo>
                  <a:lnTo>
                    <a:pt x="6344" y="9592"/>
                  </a:lnTo>
                  <a:lnTo>
                    <a:pt x="6313" y="9836"/>
                  </a:lnTo>
                  <a:lnTo>
                    <a:pt x="6263" y="10121"/>
                  </a:lnTo>
                  <a:lnTo>
                    <a:pt x="6201" y="10427"/>
                  </a:lnTo>
                  <a:lnTo>
                    <a:pt x="6126" y="10757"/>
                  </a:lnTo>
                  <a:lnTo>
                    <a:pt x="6039" y="11099"/>
                  </a:lnTo>
                  <a:lnTo>
                    <a:pt x="5946" y="11447"/>
                  </a:lnTo>
                  <a:lnTo>
                    <a:pt x="5846" y="11796"/>
                  </a:lnTo>
                  <a:lnTo>
                    <a:pt x="5746" y="12133"/>
                  </a:lnTo>
                  <a:lnTo>
                    <a:pt x="5641" y="12462"/>
                  </a:lnTo>
                  <a:lnTo>
                    <a:pt x="5541" y="12768"/>
                  </a:lnTo>
                  <a:lnTo>
                    <a:pt x="5447" y="13042"/>
                  </a:lnTo>
                  <a:lnTo>
                    <a:pt x="5354" y="13284"/>
                  </a:lnTo>
                  <a:lnTo>
                    <a:pt x="5279" y="13483"/>
                  </a:lnTo>
                  <a:lnTo>
                    <a:pt x="5211" y="13633"/>
                  </a:lnTo>
                  <a:lnTo>
                    <a:pt x="8959" y="13633"/>
                  </a:lnTo>
                </a:path>
              </a:pathLst>
            </a:custGeom>
            <a:solidFill>
              <a:schemeClr val="accent3"/>
            </a:solidFill>
            <a:ln>
              <a:noFill/>
            </a:ln>
            <a:effectLst/>
          </p:spPr>
          <p:txBody>
            <a:bodyPr wrap="none" anchor="ctr"/>
            <a:lstStyle/>
            <a:p>
              <a:endParaRPr lang="en-US" dirty="0"/>
            </a:p>
          </p:txBody>
        </p:sp>
        <p:sp>
          <p:nvSpPr>
            <p:cNvPr id="23" name="Freeform 2">
              <a:extLst>
                <a:ext uri="{FF2B5EF4-FFF2-40B4-BE49-F238E27FC236}">
                  <a16:creationId xmlns:a16="http://schemas.microsoft.com/office/drawing/2014/main" id="{99D08D69-3B19-E848-9FEA-B1EA201D59FA}"/>
                </a:ext>
              </a:extLst>
            </p:cNvPr>
            <p:cNvSpPr>
              <a:spLocks noChangeArrowheads="1"/>
            </p:cNvSpPr>
            <p:nvPr/>
          </p:nvSpPr>
          <p:spPr bwMode="auto">
            <a:xfrm>
              <a:off x="6048324" y="3005762"/>
              <a:ext cx="840927" cy="1032485"/>
            </a:xfrm>
            <a:custGeom>
              <a:avLst/>
              <a:gdLst>
                <a:gd name="T0" fmla="*/ 93 w 3076"/>
                <a:gd name="T1" fmla="*/ 952 h 3779"/>
                <a:gd name="T2" fmla="*/ 12 w 3076"/>
                <a:gd name="T3" fmla="*/ 461 h 3779"/>
                <a:gd name="T4" fmla="*/ 0 w 3076"/>
                <a:gd name="T5" fmla="*/ 280 h 3779"/>
                <a:gd name="T6" fmla="*/ 6 w 3076"/>
                <a:gd name="T7" fmla="*/ 249 h 3779"/>
                <a:gd name="T8" fmla="*/ 24 w 3076"/>
                <a:gd name="T9" fmla="*/ 180 h 3779"/>
                <a:gd name="T10" fmla="*/ 68 w 3076"/>
                <a:gd name="T11" fmla="*/ 112 h 3779"/>
                <a:gd name="T12" fmla="*/ 130 w 3076"/>
                <a:gd name="T13" fmla="*/ 56 h 3779"/>
                <a:gd name="T14" fmla="*/ 205 w 3076"/>
                <a:gd name="T15" fmla="*/ 12 h 3779"/>
                <a:gd name="T16" fmla="*/ 299 w 3076"/>
                <a:gd name="T17" fmla="*/ 0 h 3779"/>
                <a:gd name="T18" fmla="*/ 405 w 3076"/>
                <a:gd name="T19" fmla="*/ 12 h 3779"/>
                <a:gd name="T20" fmla="*/ 516 w 3076"/>
                <a:gd name="T21" fmla="*/ 63 h 3779"/>
                <a:gd name="T22" fmla="*/ 579 w 3076"/>
                <a:gd name="T23" fmla="*/ 106 h 3779"/>
                <a:gd name="T24" fmla="*/ 697 w 3076"/>
                <a:gd name="T25" fmla="*/ 211 h 3779"/>
                <a:gd name="T26" fmla="*/ 803 w 3076"/>
                <a:gd name="T27" fmla="*/ 343 h 3779"/>
                <a:gd name="T28" fmla="*/ 890 w 3076"/>
                <a:gd name="T29" fmla="*/ 492 h 3779"/>
                <a:gd name="T30" fmla="*/ 1046 w 3076"/>
                <a:gd name="T31" fmla="*/ 809 h 3779"/>
                <a:gd name="T32" fmla="*/ 1226 w 3076"/>
                <a:gd name="T33" fmla="*/ 1270 h 3779"/>
                <a:gd name="T34" fmla="*/ 1264 w 3076"/>
                <a:gd name="T35" fmla="*/ 1358 h 3779"/>
                <a:gd name="T36" fmla="*/ 1425 w 3076"/>
                <a:gd name="T37" fmla="*/ 1619 h 3779"/>
                <a:gd name="T38" fmla="*/ 1811 w 3076"/>
                <a:gd name="T39" fmla="*/ 2166 h 3779"/>
                <a:gd name="T40" fmla="*/ 2422 w 3076"/>
                <a:gd name="T41" fmla="*/ 2982 h 3779"/>
                <a:gd name="T42" fmla="*/ 2932 w 3076"/>
                <a:gd name="T43" fmla="*/ 3616 h 3779"/>
                <a:gd name="T44" fmla="*/ 3075 w 3076"/>
                <a:gd name="T45" fmla="*/ 3778 h 3779"/>
                <a:gd name="T46" fmla="*/ 2808 w 3076"/>
                <a:gd name="T47" fmla="*/ 3635 h 3779"/>
                <a:gd name="T48" fmla="*/ 2191 w 3076"/>
                <a:gd name="T49" fmla="*/ 3306 h 3779"/>
                <a:gd name="T50" fmla="*/ 1849 w 3076"/>
                <a:gd name="T51" fmla="*/ 3101 h 3779"/>
                <a:gd name="T52" fmla="*/ 1525 w 3076"/>
                <a:gd name="T53" fmla="*/ 2883 h 3779"/>
                <a:gd name="T54" fmla="*/ 1264 w 3076"/>
                <a:gd name="T55" fmla="*/ 2684 h 3779"/>
                <a:gd name="T56" fmla="*/ 1127 w 3076"/>
                <a:gd name="T57" fmla="*/ 2540 h 3779"/>
                <a:gd name="T58" fmla="*/ 1096 w 3076"/>
                <a:gd name="T59" fmla="*/ 2503 h 3779"/>
                <a:gd name="T60" fmla="*/ 504 w 3076"/>
                <a:gd name="T61" fmla="*/ 1606 h 3779"/>
                <a:gd name="T62" fmla="*/ 137 w 3076"/>
                <a:gd name="T63" fmla="*/ 1034 h 3779"/>
                <a:gd name="T64" fmla="*/ 93 w 3076"/>
                <a:gd name="T65" fmla="*/ 952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6" h="3779">
                  <a:moveTo>
                    <a:pt x="93" y="952"/>
                  </a:moveTo>
                  <a:lnTo>
                    <a:pt x="93" y="952"/>
                  </a:lnTo>
                  <a:lnTo>
                    <a:pt x="43" y="685"/>
                  </a:lnTo>
                  <a:lnTo>
                    <a:pt x="12" y="461"/>
                  </a:lnTo>
                  <a:lnTo>
                    <a:pt x="0" y="361"/>
                  </a:lnTo>
                  <a:lnTo>
                    <a:pt x="0" y="280"/>
                  </a:lnTo>
                  <a:lnTo>
                    <a:pt x="0" y="280"/>
                  </a:lnTo>
                  <a:lnTo>
                    <a:pt x="6" y="249"/>
                  </a:lnTo>
                  <a:lnTo>
                    <a:pt x="12" y="218"/>
                  </a:lnTo>
                  <a:lnTo>
                    <a:pt x="24" y="180"/>
                  </a:lnTo>
                  <a:lnTo>
                    <a:pt x="43" y="149"/>
                  </a:lnTo>
                  <a:lnTo>
                    <a:pt x="68" y="112"/>
                  </a:lnTo>
                  <a:lnTo>
                    <a:pt x="99" y="81"/>
                  </a:lnTo>
                  <a:lnTo>
                    <a:pt x="130" y="56"/>
                  </a:lnTo>
                  <a:lnTo>
                    <a:pt x="168" y="31"/>
                  </a:lnTo>
                  <a:lnTo>
                    <a:pt x="205" y="12"/>
                  </a:lnTo>
                  <a:lnTo>
                    <a:pt x="249" y="0"/>
                  </a:lnTo>
                  <a:lnTo>
                    <a:pt x="299" y="0"/>
                  </a:lnTo>
                  <a:lnTo>
                    <a:pt x="348" y="0"/>
                  </a:lnTo>
                  <a:lnTo>
                    <a:pt x="405" y="12"/>
                  </a:lnTo>
                  <a:lnTo>
                    <a:pt x="461" y="31"/>
                  </a:lnTo>
                  <a:lnTo>
                    <a:pt x="516" y="63"/>
                  </a:lnTo>
                  <a:lnTo>
                    <a:pt x="579" y="106"/>
                  </a:lnTo>
                  <a:lnTo>
                    <a:pt x="579" y="106"/>
                  </a:lnTo>
                  <a:lnTo>
                    <a:pt x="641" y="156"/>
                  </a:lnTo>
                  <a:lnTo>
                    <a:pt x="697" y="211"/>
                  </a:lnTo>
                  <a:lnTo>
                    <a:pt x="753" y="274"/>
                  </a:lnTo>
                  <a:lnTo>
                    <a:pt x="803" y="343"/>
                  </a:lnTo>
                  <a:lnTo>
                    <a:pt x="847" y="417"/>
                  </a:lnTo>
                  <a:lnTo>
                    <a:pt x="890" y="492"/>
                  </a:lnTo>
                  <a:lnTo>
                    <a:pt x="971" y="648"/>
                  </a:lnTo>
                  <a:lnTo>
                    <a:pt x="1046" y="809"/>
                  </a:lnTo>
                  <a:lnTo>
                    <a:pt x="1108" y="971"/>
                  </a:lnTo>
                  <a:lnTo>
                    <a:pt x="1226" y="1270"/>
                  </a:lnTo>
                  <a:lnTo>
                    <a:pt x="1226" y="1270"/>
                  </a:lnTo>
                  <a:lnTo>
                    <a:pt x="1264" y="1358"/>
                  </a:lnTo>
                  <a:lnTo>
                    <a:pt x="1338" y="1475"/>
                  </a:lnTo>
                  <a:lnTo>
                    <a:pt x="1425" y="1619"/>
                  </a:lnTo>
                  <a:lnTo>
                    <a:pt x="1537" y="1787"/>
                  </a:lnTo>
                  <a:lnTo>
                    <a:pt x="1811" y="2166"/>
                  </a:lnTo>
                  <a:lnTo>
                    <a:pt x="2110" y="2578"/>
                  </a:lnTo>
                  <a:lnTo>
                    <a:pt x="2422" y="2982"/>
                  </a:lnTo>
                  <a:lnTo>
                    <a:pt x="2702" y="3343"/>
                  </a:lnTo>
                  <a:lnTo>
                    <a:pt x="2932" y="3616"/>
                  </a:lnTo>
                  <a:lnTo>
                    <a:pt x="3019" y="3716"/>
                  </a:lnTo>
                  <a:lnTo>
                    <a:pt x="3075" y="3778"/>
                  </a:lnTo>
                  <a:lnTo>
                    <a:pt x="3075" y="3778"/>
                  </a:lnTo>
                  <a:lnTo>
                    <a:pt x="2808" y="3635"/>
                  </a:lnTo>
                  <a:lnTo>
                    <a:pt x="2521" y="3487"/>
                  </a:lnTo>
                  <a:lnTo>
                    <a:pt x="2191" y="3306"/>
                  </a:lnTo>
                  <a:lnTo>
                    <a:pt x="2017" y="3200"/>
                  </a:lnTo>
                  <a:lnTo>
                    <a:pt x="1849" y="3101"/>
                  </a:lnTo>
                  <a:lnTo>
                    <a:pt x="1681" y="2988"/>
                  </a:lnTo>
                  <a:lnTo>
                    <a:pt x="1525" y="2883"/>
                  </a:lnTo>
                  <a:lnTo>
                    <a:pt x="1382" y="2783"/>
                  </a:lnTo>
                  <a:lnTo>
                    <a:pt x="1264" y="2684"/>
                  </a:lnTo>
                  <a:lnTo>
                    <a:pt x="1164" y="2590"/>
                  </a:lnTo>
                  <a:lnTo>
                    <a:pt x="1127" y="2540"/>
                  </a:lnTo>
                  <a:lnTo>
                    <a:pt x="1096" y="2503"/>
                  </a:lnTo>
                  <a:lnTo>
                    <a:pt x="1096" y="2503"/>
                  </a:lnTo>
                  <a:lnTo>
                    <a:pt x="827" y="2086"/>
                  </a:lnTo>
                  <a:lnTo>
                    <a:pt x="504" y="1606"/>
                  </a:lnTo>
                  <a:lnTo>
                    <a:pt x="230" y="1183"/>
                  </a:lnTo>
                  <a:lnTo>
                    <a:pt x="137" y="1034"/>
                  </a:lnTo>
                  <a:lnTo>
                    <a:pt x="112" y="983"/>
                  </a:lnTo>
                  <a:lnTo>
                    <a:pt x="93" y="95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4" name="Freeform 3">
              <a:extLst>
                <a:ext uri="{FF2B5EF4-FFF2-40B4-BE49-F238E27FC236}">
                  <a16:creationId xmlns:a16="http://schemas.microsoft.com/office/drawing/2014/main" id="{D57EEDC6-2B8F-E24D-B97D-1920A291C718}"/>
                </a:ext>
              </a:extLst>
            </p:cNvPr>
            <p:cNvSpPr>
              <a:spLocks noChangeArrowheads="1"/>
            </p:cNvSpPr>
            <p:nvPr/>
          </p:nvSpPr>
          <p:spPr bwMode="auto">
            <a:xfrm>
              <a:off x="6460354" y="3062386"/>
              <a:ext cx="668646" cy="1073448"/>
            </a:xfrm>
            <a:custGeom>
              <a:avLst/>
              <a:gdLst>
                <a:gd name="T0" fmla="*/ 106 w 2448"/>
                <a:gd name="T1" fmla="*/ 572 h 3928"/>
                <a:gd name="T2" fmla="*/ 38 w 2448"/>
                <a:gd name="T3" fmla="*/ 348 h 3928"/>
                <a:gd name="T4" fmla="*/ 7 w 2448"/>
                <a:gd name="T5" fmla="*/ 224 h 3928"/>
                <a:gd name="T6" fmla="*/ 13 w 2448"/>
                <a:gd name="T7" fmla="*/ 149 h 3928"/>
                <a:gd name="T8" fmla="*/ 56 w 2448"/>
                <a:gd name="T9" fmla="*/ 80 h 3928"/>
                <a:gd name="T10" fmla="*/ 137 w 2448"/>
                <a:gd name="T11" fmla="*/ 24 h 3928"/>
                <a:gd name="T12" fmla="*/ 249 w 2448"/>
                <a:gd name="T13" fmla="*/ 0 h 3928"/>
                <a:gd name="T14" fmla="*/ 374 w 2448"/>
                <a:gd name="T15" fmla="*/ 12 h 3928"/>
                <a:gd name="T16" fmla="*/ 517 w 2448"/>
                <a:gd name="T17" fmla="*/ 74 h 3928"/>
                <a:gd name="T18" fmla="*/ 660 w 2448"/>
                <a:gd name="T19" fmla="*/ 192 h 3928"/>
                <a:gd name="T20" fmla="*/ 810 w 2448"/>
                <a:gd name="T21" fmla="*/ 379 h 3928"/>
                <a:gd name="T22" fmla="*/ 854 w 2448"/>
                <a:gd name="T23" fmla="*/ 516 h 3928"/>
                <a:gd name="T24" fmla="*/ 1022 w 2448"/>
                <a:gd name="T25" fmla="*/ 1108 h 3928"/>
                <a:gd name="T26" fmla="*/ 1152 w 2448"/>
                <a:gd name="T27" fmla="*/ 1649 h 3928"/>
                <a:gd name="T28" fmla="*/ 1208 w 2448"/>
                <a:gd name="T29" fmla="*/ 1929 h 3928"/>
                <a:gd name="T30" fmla="*/ 1245 w 2448"/>
                <a:gd name="T31" fmla="*/ 2079 h 3928"/>
                <a:gd name="T32" fmla="*/ 1364 w 2448"/>
                <a:gd name="T33" fmla="*/ 2384 h 3928"/>
                <a:gd name="T34" fmla="*/ 1525 w 2448"/>
                <a:gd name="T35" fmla="*/ 2708 h 3928"/>
                <a:gd name="T36" fmla="*/ 1725 w 2448"/>
                <a:gd name="T37" fmla="*/ 3025 h 3928"/>
                <a:gd name="T38" fmla="*/ 1924 w 2448"/>
                <a:gd name="T39" fmla="*/ 3318 h 3928"/>
                <a:gd name="T40" fmla="*/ 2211 w 2448"/>
                <a:gd name="T41" fmla="*/ 3678 h 3928"/>
                <a:gd name="T42" fmla="*/ 2410 w 2448"/>
                <a:gd name="T43" fmla="*/ 3896 h 3928"/>
                <a:gd name="T44" fmla="*/ 2447 w 2448"/>
                <a:gd name="T45" fmla="*/ 3927 h 3928"/>
                <a:gd name="T46" fmla="*/ 2341 w 2448"/>
                <a:gd name="T47" fmla="*/ 3884 h 3928"/>
                <a:gd name="T48" fmla="*/ 2154 w 2448"/>
                <a:gd name="T49" fmla="*/ 3790 h 3928"/>
                <a:gd name="T50" fmla="*/ 1899 w 2448"/>
                <a:gd name="T51" fmla="*/ 3628 h 3928"/>
                <a:gd name="T52" fmla="*/ 1750 w 2448"/>
                <a:gd name="T53" fmla="*/ 3516 h 3928"/>
                <a:gd name="T54" fmla="*/ 1569 w 2448"/>
                <a:gd name="T55" fmla="*/ 3355 h 3928"/>
                <a:gd name="T56" fmla="*/ 1351 w 2448"/>
                <a:gd name="T57" fmla="*/ 3125 h 3928"/>
                <a:gd name="T58" fmla="*/ 872 w 2448"/>
                <a:gd name="T59" fmla="*/ 2552 h 3928"/>
                <a:gd name="T60" fmla="*/ 442 w 2448"/>
                <a:gd name="T61" fmla="*/ 1967 h 3928"/>
                <a:gd name="T62" fmla="*/ 281 w 2448"/>
                <a:gd name="T63" fmla="*/ 1718 h 3928"/>
                <a:gd name="T64" fmla="*/ 181 w 2448"/>
                <a:gd name="T65" fmla="*/ 1531 h 3928"/>
                <a:gd name="T66" fmla="*/ 187 w 2448"/>
                <a:gd name="T67" fmla="*/ 1475 h 3928"/>
                <a:gd name="T68" fmla="*/ 187 w 2448"/>
                <a:gd name="T69" fmla="*/ 1295 h 3928"/>
                <a:gd name="T70" fmla="*/ 168 w 2448"/>
                <a:gd name="T71" fmla="*/ 996 h 3928"/>
                <a:gd name="T72" fmla="*/ 106 w 2448"/>
                <a:gd name="T73" fmla="*/ 572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48" h="3928">
                  <a:moveTo>
                    <a:pt x="106" y="572"/>
                  </a:moveTo>
                  <a:lnTo>
                    <a:pt x="106" y="572"/>
                  </a:lnTo>
                  <a:lnTo>
                    <a:pt x="69" y="460"/>
                  </a:lnTo>
                  <a:lnTo>
                    <a:pt x="38" y="348"/>
                  </a:lnTo>
                  <a:lnTo>
                    <a:pt x="7" y="224"/>
                  </a:lnTo>
                  <a:lnTo>
                    <a:pt x="7" y="224"/>
                  </a:lnTo>
                  <a:lnTo>
                    <a:pt x="0" y="186"/>
                  </a:lnTo>
                  <a:lnTo>
                    <a:pt x="13" y="149"/>
                  </a:lnTo>
                  <a:lnTo>
                    <a:pt x="31" y="111"/>
                  </a:lnTo>
                  <a:lnTo>
                    <a:pt x="56" y="80"/>
                  </a:lnTo>
                  <a:lnTo>
                    <a:pt x="94" y="49"/>
                  </a:lnTo>
                  <a:lnTo>
                    <a:pt x="137" y="24"/>
                  </a:lnTo>
                  <a:lnTo>
                    <a:pt x="193" y="5"/>
                  </a:lnTo>
                  <a:lnTo>
                    <a:pt x="249" y="0"/>
                  </a:lnTo>
                  <a:lnTo>
                    <a:pt x="312" y="0"/>
                  </a:lnTo>
                  <a:lnTo>
                    <a:pt x="374" y="12"/>
                  </a:lnTo>
                  <a:lnTo>
                    <a:pt x="442" y="36"/>
                  </a:lnTo>
                  <a:lnTo>
                    <a:pt x="517" y="74"/>
                  </a:lnTo>
                  <a:lnTo>
                    <a:pt x="592" y="124"/>
                  </a:lnTo>
                  <a:lnTo>
                    <a:pt x="660" y="192"/>
                  </a:lnTo>
                  <a:lnTo>
                    <a:pt x="735" y="279"/>
                  </a:lnTo>
                  <a:lnTo>
                    <a:pt x="810" y="379"/>
                  </a:lnTo>
                  <a:lnTo>
                    <a:pt x="810" y="379"/>
                  </a:lnTo>
                  <a:lnTo>
                    <a:pt x="854" y="516"/>
                  </a:lnTo>
                  <a:lnTo>
                    <a:pt x="953" y="871"/>
                  </a:lnTo>
                  <a:lnTo>
                    <a:pt x="1022" y="1108"/>
                  </a:lnTo>
                  <a:lnTo>
                    <a:pt x="1084" y="1369"/>
                  </a:lnTo>
                  <a:lnTo>
                    <a:pt x="1152" y="1649"/>
                  </a:lnTo>
                  <a:lnTo>
                    <a:pt x="1208" y="1929"/>
                  </a:lnTo>
                  <a:lnTo>
                    <a:pt x="1208" y="1929"/>
                  </a:lnTo>
                  <a:lnTo>
                    <a:pt x="1227" y="2004"/>
                  </a:lnTo>
                  <a:lnTo>
                    <a:pt x="1245" y="2079"/>
                  </a:lnTo>
                  <a:lnTo>
                    <a:pt x="1295" y="2228"/>
                  </a:lnTo>
                  <a:lnTo>
                    <a:pt x="1364" y="2384"/>
                  </a:lnTo>
                  <a:lnTo>
                    <a:pt x="1439" y="2546"/>
                  </a:lnTo>
                  <a:lnTo>
                    <a:pt x="1525" y="2708"/>
                  </a:lnTo>
                  <a:lnTo>
                    <a:pt x="1626" y="2869"/>
                  </a:lnTo>
                  <a:lnTo>
                    <a:pt x="1725" y="3025"/>
                  </a:lnTo>
                  <a:lnTo>
                    <a:pt x="1825" y="3175"/>
                  </a:lnTo>
                  <a:lnTo>
                    <a:pt x="1924" y="3318"/>
                  </a:lnTo>
                  <a:lnTo>
                    <a:pt x="2030" y="3448"/>
                  </a:lnTo>
                  <a:lnTo>
                    <a:pt x="2211" y="3678"/>
                  </a:lnTo>
                  <a:lnTo>
                    <a:pt x="2360" y="3846"/>
                  </a:lnTo>
                  <a:lnTo>
                    <a:pt x="2410" y="3896"/>
                  </a:lnTo>
                  <a:lnTo>
                    <a:pt x="2447" y="3927"/>
                  </a:lnTo>
                  <a:lnTo>
                    <a:pt x="2447" y="3927"/>
                  </a:lnTo>
                  <a:lnTo>
                    <a:pt x="2397" y="3908"/>
                  </a:lnTo>
                  <a:lnTo>
                    <a:pt x="2341" y="3884"/>
                  </a:lnTo>
                  <a:lnTo>
                    <a:pt x="2260" y="3846"/>
                  </a:lnTo>
                  <a:lnTo>
                    <a:pt x="2154" y="3790"/>
                  </a:lnTo>
                  <a:lnTo>
                    <a:pt x="2036" y="3715"/>
                  </a:lnTo>
                  <a:lnTo>
                    <a:pt x="1899" y="3628"/>
                  </a:lnTo>
                  <a:lnTo>
                    <a:pt x="1750" y="3516"/>
                  </a:lnTo>
                  <a:lnTo>
                    <a:pt x="1750" y="3516"/>
                  </a:lnTo>
                  <a:lnTo>
                    <a:pt x="1662" y="3441"/>
                  </a:lnTo>
                  <a:lnTo>
                    <a:pt x="1569" y="3355"/>
                  </a:lnTo>
                  <a:lnTo>
                    <a:pt x="1463" y="3250"/>
                  </a:lnTo>
                  <a:lnTo>
                    <a:pt x="1351" y="3125"/>
                  </a:lnTo>
                  <a:lnTo>
                    <a:pt x="1115" y="2851"/>
                  </a:lnTo>
                  <a:lnTo>
                    <a:pt x="872" y="2552"/>
                  </a:lnTo>
                  <a:lnTo>
                    <a:pt x="642" y="2247"/>
                  </a:lnTo>
                  <a:lnTo>
                    <a:pt x="442" y="1967"/>
                  </a:lnTo>
                  <a:lnTo>
                    <a:pt x="355" y="1836"/>
                  </a:lnTo>
                  <a:lnTo>
                    <a:pt x="281" y="1718"/>
                  </a:lnTo>
                  <a:lnTo>
                    <a:pt x="225" y="1618"/>
                  </a:lnTo>
                  <a:lnTo>
                    <a:pt x="181" y="1531"/>
                  </a:lnTo>
                  <a:lnTo>
                    <a:pt x="181" y="1531"/>
                  </a:lnTo>
                  <a:lnTo>
                    <a:pt x="187" y="1475"/>
                  </a:lnTo>
                  <a:lnTo>
                    <a:pt x="187" y="1400"/>
                  </a:lnTo>
                  <a:lnTo>
                    <a:pt x="187" y="1295"/>
                  </a:lnTo>
                  <a:lnTo>
                    <a:pt x="181" y="1157"/>
                  </a:lnTo>
                  <a:lnTo>
                    <a:pt x="168" y="996"/>
                  </a:lnTo>
                  <a:lnTo>
                    <a:pt x="144" y="797"/>
                  </a:lnTo>
                  <a:lnTo>
                    <a:pt x="106" y="57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30" name="Freeform 9">
            <a:extLst>
              <a:ext uri="{FF2B5EF4-FFF2-40B4-BE49-F238E27FC236}">
                <a16:creationId xmlns:a16="http://schemas.microsoft.com/office/drawing/2014/main" id="{C32A823A-DDE4-C041-920F-A2B0846DD7F7}"/>
              </a:ext>
            </a:extLst>
          </p:cNvPr>
          <p:cNvSpPr>
            <a:spLocks noChangeArrowheads="1"/>
          </p:cNvSpPr>
          <p:nvPr/>
        </p:nvSpPr>
        <p:spPr bwMode="auto">
          <a:xfrm>
            <a:off x="8417448" y="579136"/>
            <a:ext cx="2054538" cy="1948656"/>
          </a:xfrm>
          <a:custGeom>
            <a:avLst/>
            <a:gdLst>
              <a:gd name="T0" fmla="*/ 802 w 7215"/>
              <a:gd name="T1" fmla="*/ 1313 h 7124"/>
              <a:gd name="T2" fmla="*/ 1138 w 7215"/>
              <a:gd name="T3" fmla="*/ 915 h 7124"/>
              <a:gd name="T4" fmla="*/ 1530 w 7215"/>
              <a:gd name="T5" fmla="*/ 585 h 7124"/>
              <a:gd name="T6" fmla="*/ 1972 w 7215"/>
              <a:gd name="T7" fmla="*/ 330 h 7124"/>
              <a:gd name="T8" fmla="*/ 2445 w 7215"/>
              <a:gd name="T9" fmla="*/ 150 h 7124"/>
              <a:gd name="T10" fmla="*/ 2943 w 7215"/>
              <a:gd name="T11" fmla="*/ 37 h 7124"/>
              <a:gd name="T12" fmla="*/ 3454 w 7215"/>
              <a:gd name="T13" fmla="*/ 0 h 7124"/>
              <a:gd name="T14" fmla="*/ 3964 w 7215"/>
              <a:gd name="T15" fmla="*/ 25 h 7124"/>
              <a:gd name="T16" fmla="*/ 4468 w 7215"/>
              <a:gd name="T17" fmla="*/ 119 h 7124"/>
              <a:gd name="T18" fmla="*/ 4942 w 7215"/>
              <a:gd name="T19" fmla="*/ 287 h 7124"/>
              <a:gd name="T20" fmla="*/ 5377 w 7215"/>
              <a:gd name="T21" fmla="*/ 510 h 7124"/>
              <a:gd name="T22" fmla="*/ 5670 w 7215"/>
              <a:gd name="T23" fmla="*/ 716 h 7124"/>
              <a:gd name="T24" fmla="*/ 6087 w 7215"/>
              <a:gd name="T25" fmla="*/ 1083 h 7124"/>
              <a:gd name="T26" fmla="*/ 6436 w 7215"/>
              <a:gd name="T27" fmla="*/ 1500 h 7124"/>
              <a:gd name="T28" fmla="*/ 6722 w 7215"/>
              <a:gd name="T29" fmla="*/ 1948 h 7124"/>
              <a:gd name="T30" fmla="*/ 6946 w 7215"/>
              <a:gd name="T31" fmla="*/ 2434 h 7124"/>
              <a:gd name="T32" fmla="*/ 7102 w 7215"/>
              <a:gd name="T33" fmla="*/ 2939 h 7124"/>
              <a:gd name="T34" fmla="*/ 7189 w 7215"/>
              <a:gd name="T35" fmla="*/ 3462 h 7124"/>
              <a:gd name="T36" fmla="*/ 7214 w 7215"/>
              <a:gd name="T37" fmla="*/ 3997 h 7124"/>
              <a:gd name="T38" fmla="*/ 7171 w 7215"/>
              <a:gd name="T39" fmla="*/ 4533 h 7124"/>
              <a:gd name="T40" fmla="*/ 7065 w 7215"/>
              <a:gd name="T41" fmla="*/ 5061 h 7124"/>
              <a:gd name="T42" fmla="*/ 6890 w 7215"/>
              <a:gd name="T43" fmla="*/ 5584 h 7124"/>
              <a:gd name="T44" fmla="*/ 6691 w 7215"/>
              <a:gd name="T45" fmla="*/ 5884 h 7124"/>
              <a:gd name="T46" fmla="*/ 6305 w 7215"/>
              <a:gd name="T47" fmla="*/ 6245 h 7124"/>
              <a:gd name="T48" fmla="*/ 5882 w 7215"/>
              <a:gd name="T49" fmla="*/ 6543 h 7124"/>
              <a:gd name="T50" fmla="*/ 5428 w 7215"/>
              <a:gd name="T51" fmla="*/ 6786 h 7124"/>
              <a:gd name="T52" fmla="*/ 4960 w 7215"/>
              <a:gd name="T53" fmla="*/ 6967 h 7124"/>
              <a:gd name="T54" fmla="*/ 4468 w 7215"/>
              <a:gd name="T55" fmla="*/ 7079 h 7124"/>
              <a:gd name="T56" fmla="*/ 3970 w 7215"/>
              <a:gd name="T57" fmla="*/ 7123 h 7124"/>
              <a:gd name="T58" fmla="*/ 3460 w 7215"/>
              <a:gd name="T59" fmla="*/ 7085 h 7124"/>
              <a:gd name="T60" fmla="*/ 2955 w 7215"/>
              <a:gd name="T61" fmla="*/ 6973 h 7124"/>
              <a:gd name="T62" fmla="*/ 2445 w 7215"/>
              <a:gd name="T63" fmla="*/ 6780 h 7124"/>
              <a:gd name="T64" fmla="*/ 1947 w 7215"/>
              <a:gd name="T65" fmla="*/ 6493 h 7124"/>
              <a:gd name="T66" fmla="*/ 1623 w 7215"/>
              <a:gd name="T67" fmla="*/ 6270 h 7124"/>
              <a:gd name="T68" fmla="*/ 1181 w 7215"/>
              <a:gd name="T69" fmla="*/ 5884 h 7124"/>
              <a:gd name="T70" fmla="*/ 802 w 7215"/>
              <a:gd name="T71" fmla="*/ 5460 h 7124"/>
              <a:gd name="T72" fmla="*/ 484 w 7215"/>
              <a:gd name="T73" fmla="*/ 4993 h 7124"/>
              <a:gd name="T74" fmla="*/ 248 w 7215"/>
              <a:gd name="T75" fmla="*/ 4501 h 7124"/>
              <a:gd name="T76" fmla="*/ 86 w 7215"/>
              <a:gd name="T77" fmla="*/ 3997 h 7124"/>
              <a:gd name="T78" fmla="*/ 6 w 7215"/>
              <a:gd name="T79" fmla="*/ 3486 h 7124"/>
              <a:gd name="T80" fmla="*/ 12 w 7215"/>
              <a:gd name="T81" fmla="*/ 2982 h 7124"/>
              <a:gd name="T82" fmla="*/ 112 w 7215"/>
              <a:gd name="T83" fmla="*/ 2490 h 7124"/>
              <a:gd name="T84" fmla="*/ 297 w 7215"/>
              <a:gd name="T85" fmla="*/ 2023 h 7124"/>
              <a:gd name="T86" fmla="*/ 590 w 7215"/>
              <a:gd name="T87" fmla="*/ 1594 h 7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15" h="7124">
                <a:moveTo>
                  <a:pt x="709" y="1463"/>
                </a:moveTo>
                <a:lnTo>
                  <a:pt x="709" y="1463"/>
                </a:lnTo>
                <a:lnTo>
                  <a:pt x="802" y="1313"/>
                </a:lnTo>
                <a:lnTo>
                  <a:pt x="908" y="1171"/>
                </a:lnTo>
                <a:lnTo>
                  <a:pt x="1020" y="1040"/>
                </a:lnTo>
                <a:lnTo>
                  <a:pt x="1138" y="915"/>
                </a:lnTo>
                <a:lnTo>
                  <a:pt x="1262" y="797"/>
                </a:lnTo>
                <a:lnTo>
                  <a:pt x="1393" y="685"/>
                </a:lnTo>
                <a:lnTo>
                  <a:pt x="1530" y="585"/>
                </a:lnTo>
                <a:lnTo>
                  <a:pt x="1673" y="492"/>
                </a:lnTo>
                <a:lnTo>
                  <a:pt x="1816" y="411"/>
                </a:lnTo>
                <a:lnTo>
                  <a:pt x="1972" y="330"/>
                </a:lnTo>
                <a:lnTo>
                  <a:pt x="2128" y="262"/>
                </a:lnTo>
                <a:lnTo>
                  <a:pt x="2284" y="205"/>
                </a:lnTo>
                <a:lnTo>
                  <a:pt x="2445" y="150"/>
                </a:lnTo>
                <a:lnTo>
                  <a:pt x="2613" y="106"/>
                </a:lnTo>
                <a:lnTo>
                  <a:pt x="2775" y="68"/>
                </a:lnTo>
                <a:lnTo>
                  <a:pt x="2943" y="37"/>
                </a:lnTo>
                <a:lnTo>
                  <a:pt x="3118" y="18"/>
                </a:lnTo>
                <a:lnTo>
                  <a:pt x="3286" y="6"/>
                </a:lnTo>
                <a:lnTo>
                  <a:pt x="3454" y="0"/>
                </a:lnTo>
                <a:lnTo>
                  <a:pt x="3628" y="0"/>
                </a:lnTo>
                <a:lnTo>
                  <a:pt x="3796" y="6"/>
                </a:lnTo>
                <a:lnTo>
                  <a:pt x="3964" y="25"/>
                </a:lnTo>
                <a:lnTo>
                  <a:pt x="4133" y="50"/>
                </a:lnTo>
                <a:lnTo>
                  <a:pt x="4301" y="81"/>
                </a:lnTo>
                <a:lnTo>
                  <a:pt x="4468" y="119"/>
                </a:lnTo>
                <a:lnTo>
                  <a:pt x="4624" y="168"/>
                </a:lnTo>
                <a:lnTo>
                  <a:pt x="4786" y="224"/>
                </a:lnTo>
                <a:lnTo>
                  <a:pt x="4942" y="287"/>
                </a:lnTo>
                <a:lnTo>
                  <a:pt x="5091" y="355"/>
                </a:lnTo>
                <a:lnTo>
                  <a:pt x="5240" y="430"/>
                </a:lnTo>
                <a:lnTo>
                  <a:pt x="5377" y="510"/>
                </a:lnTo>
                <a:lnTo>
                  <a:pt x="5514" y="604"/>
                </a:lnTo>
                <a:lnTo>
                  <a:pt x="5514" y="604"/>
                </a:lnTo>
                <a:lnTo>
                  <a:pt x="5670" y="716"/>
                </a:lnTo>
                <a:lnTo>
                  <a:pt x="5814" y="834"/>
                </a:lnTo>
                <a:lnTo>
                  <a:pt x="5957" y="953"/>
                </a:lnTo>
                <a:lnTo>
                  <a:pt x="6087" y="1083"/>
                </a:lnTo>
                <a:lnTo>
                  <a:pt x="6212" y="1214"/>
                </a:lnTo>
                <a:lnTo>
                  <a:pt x="6330" y="1357"/>
                </a:lnTo>
                <a:lnTo>
                  <a:pt x="6436" y="1500"/>
                </a:lnTo>
                <a:lnTo>
                  <a:pt x="6542" y="1644"/>
                </a:lnTo>
                <a:lnTo>
                  <a:pt x="6635" y="1793"/>
                </a:lnTo>
                <a:lnTo>
                  <a:pt x="6722" y="1948"/>
                </a:lnTo>
                <a:lnTo>
                  <a:pt x="6803" y="2111"/>
                </a:lnTo>
                <a:lnTo>
                  <a:pt x="6878" y="2272"/>
                </a:lnTo>
                <a:lnTo>
                  <a:pt x="6946" y="2434"/>
                </a:lnTo>
                <a:lnTo>
                  <a:pt x="7003" y="2603"/>
                </a:lnTo>
                <a:lnTo>
                  <a:pt x="7052" y="2771"/>
                </a:lnTo>
                <a:lnTo>
                  <a:pt x="7102" y="2939"/>
                </a:lnTo>
                <a:lnTo>
                  <a:pt x="7140" y="3113"/>
                </a:lnTo>
                <a:lnTo>
                  <a:pt x="7164" y="3287"/>
                </a:lnTo>
                <a:lnTo>
                  <a:pt x="7189" y="3462"/>
                </a:lnTo>
                <a:lnTo>
                  <a:pt x="7202" y="3642"/>
                </a:lnTo>
                <a:lnTo>
                  <a:pt x="7214" y="3817"/>
                </a:lnTo>
                <a:lnTo>
                  <a:pt x="7214" y="3997"/>
                </a:lnTo>
                <a:lnTo>
                  <a:pt x="7208" y="4178"/>
                </a:lnTo>
                <a:lnTo>
                  <a:pt x="7195" y="4352"/>
                </a:lnTo>
                <a:lnTo>
                  <a:pt x="7171" y="4533"/>
                </a:lnTo>
                <a:lnTo>
                  <a:pt x="7146" y="4713"/>
                </a:lnTo>
                <a:lnTo>
                  <a:pt x="7108" y="4887"/>
                </a:lnTo>
                <a:lnTo>
                  <a:pt x="7065" y="5061"/>
                </a:lnTo>
                <a:lnTo>
                  <a:pt x="7015" y="5236"/>
                </a:lnTo>
                <a:lnTo>
                  <a:pt x="6953" y="5410"/>
                </a:lnTo>
                <a:lnTo>
                  <a:pt x="6890" y="5584"/>
                </a:lnTo>
                <a:lnTo>
                  <a:pt x="6816" y="5753"/>
                </a:lnTo>
                <a:lnTo>
                  <a:pt x="6816" y="5753"/>
                </a:lnTo>
                <a:lnTo>
                  <a:pt x="6691" y="5884"/>
                </a:lnTo>
                <a:lnTo>
                  <a:pt x="6567" y="6008"/>
                </a:lnTo>
                <a:lnTo>
                  <a:pt x="6436" y="6126"/>
                </a:lnTo>
                <a:lnTo>
                  <a:pt x="6305" y="6245"/>
                </a:lnTo>
                <a:lnTo>
                  <a:pt x="6168" y="6351"/>
                </a:lnTo>
                <a:lnTo>
                  <a:pt x="6025" y="6450"/>
                </a:lnTo>
                <a:lnTo>
                  <a:pt x="5882" y="6543"/>
                </a:lnTo>
                <a:lnTo>
                  <a:pt x="5732" y="6637"/>
                </a:lnTo>
                <a:lnTo>
                  <a:pt x="5583" y="6718"/>
                </a:lnTo>
                <a:lnTo>
                  <a:pt x="5428" y="6786"/>
                </a:lnTo>
                <a:lnTo>
                  <a:pt x="5278" y="6855"/>
                </a:lnTo>
                <a:lnTo>
                  <a:pt x="5116" y="6917"/>
                </a:lnTo>
                <a:lnTo>
                  <a:pt x="4960" y="6967"/>
                </a:lnTo>
                <a:lnTo>
                  <a:pt x="4799" y="7017"/>
                </a:lnTo>
                <a:lnTo>
                  <a:pt x="4636" y="7054"/>
                </a:lnTo>
                <a:lnTo>
                  <a:pt x="4468" y="7079"/>
                </a:lnTo>
                <a:lnTo>
                  <a:pt x="4307" y="7104"/>
                </a:lnTo>
                <a:lnTo>
                  <a:pt x="4138" y="7116"/>
                </a:lnTo>
                <a:lnTo>
                  <a:pt x="3970" y="7123"/>
                </a:lnTo>
                <a:lnTo>
                  <a:pt x="3802" y="7116"/>
                </a:lnTo>
                <a:lnTo>
                  <a:pt x="3634" y="7110"/>
                </a:lnTo>
                <a:lnTo>
                  <a:pt x="3460" y="7085"/>
                </a:lnTo>
                <a:lnTo>
                  <a:pt x="3292" y="7060"/>
                </a:lnTo>
                <a:lnTo>
                  <a:pt x="3124" y="7023"/>
                </a:lnTo>
                <a:lnTo>
                  <a:pt x="2955" y="6973"/>
                </a:lnTo>
                <a:lnTo>
                  <a:pt x="2781" y="6917"/>
                </a:lnTo>
                <a:lnTo>
                  <a:pt x="2613" y="6855"/>
                </a:lnTo>
                <a:lnTo>
                  <a:pt x="2445" y="6780"/>
                </a:lnTo>
                <a:lnTo>
                  <a:pt x="2277" y="6693"/>
                </a:lnTo>
                <a:lnTo>
                  <a:pt x="2115" y="6599"/>
                </a:lnTo>
                <a:lnTo>
                  <a:pt x="1947" y="6493"/>
                </a:lnTo>
                <a:lnTo>
                  <a:pt x="1785" y="6382"/>
                </a:lnTo>
                <a:lnTo>
                  <a:pt x="1785" y="6382"/>
                </a:lnTo>
                <a:lnTo>
                  <a:pt x="1623" y="6270"/>
                </a:lnTo>
                <a:lnTo>
                  <a:pt x="1468" y="6145"/>
                </a:lnTo>
                <a:lnTo>
                  <a:pt x="1318" y="6020"/>
                </a:lnTo>
                <a:lnTo>
                  <a:pt x="1181" y="5884"/>
                </a:lnTo>
                <a:lnTo>
                  <a:pt x="1044" y="5747"/>
                </a:lnTo>
                <a:lnTo>
                  <a:pt x="920" y="5603"/>
                </a:lnTo>
                <a:lnTo>
                  <a:pt x="802" y="5460"/>
                </a:lnTo>
                <a:lnTo>
                  <a:pt x="689" y="5304"/>
                </a:lnTo>
                <a:lnTo>
                  <a:pt x="584" y="5155"/>
                </a:lnTo>
                <a:lnTo>
                  <a:pt x="484" y="4993"/>
                </a:lnTo>
                <a:lnTo>
                  <a:pt x="397" y="4831"/>
                </a:lnTo>
                <a:lnTo>
                  <a:pt x="322" y="4670"/>
                </a:lnTo>
                <a:lnTo>
                  <a:pt x="248" y="4501"/>
                </a:lnTo>
                <a:lnTo>
                  <a:pt x="186" y="4333"/>
                </a:lnTo>
                <a:lnTo>
                  <a:pt x="130" y="4165"/>
                </a:lnTo>
                <a:lnTo>
                  <a:pt x="86" y="3997"/>
                </a:lnTo>
                <a:lnTo>
                  <a:pt x="49" y="3829"/>
                </a:lnTo>
                <a:lnTo>
                  <a:pt x="24" y="3655"/>
                </a:lnTo>
                <a:lnTo>
                  <a:pt x="6" y="3486"/>
                </a:lnTo>
                <a:lnTo>
                  <a:pt x="0" y="3318"/>
                </a:lnTo>
                <a:lnTo>
                  <a:pt x="0" y="3150"/>
                </a:lnTo>
                <a:lnTo>
                  <a:pt x="12" y="2982"/>
                </a:lnTo>
                <a:lnTo>
                  <a:pt x="37" y="2814"/>
                </a:lnTo>
                <a:lnTo>
                  <a:pt x="68" y="2652"/>
                </a:lnTo>
                <a:lnTo>
                  <a:pt x="112" y="2490"/>
                </a:lnTo>
                <a:lnTo>
                  <a:pt x="160" y="2328"/>
                </a:lnTo>
                <a:lnTo>
                  <a:pt x="222" y="2179"/>
                </a:lnTo>
                <a:lnTo>
                  <a:pt x="297" y="2023"/>
                </a:lnTo>
                <a:lnTo>
                  <a:pt x="385" y="1880"/>
                </a:lnTo>
                <a:lnTo>
                  <a:pt x="484" y="1737"/>
                </a:lnTo>
                <a:lnTo>
                  <a:pt x="590" y="1594"/>
                </a:lnTo>
                <a:lnTo>
                  <a:pt x="709" y="1463"/>
                </a:lnTo>
              </a:path>
            </a:pathLst>
          </a:custGeom>
          <a:solidFill>
            <a:schemeClr val="accent3">
              <a:lumMod val="75000"/>
            </a:schemeClr>
          </a:solidFill>
          <a:ln>
            <a:noFill/>
          </a:ln>
          <a:effectLst/>
        </p:spPr>
        <p:txBody>
          <a:bodyPr wrap="none" anchor="ctr"/>
          <a:lstStyle/>
          <a:p>
            <a:pPr algn="ctr"/>
            <a:r>
              <a:rPr lang="en-US" sz="2400" b="1" dirty="0">
                <a:solidFill>
                  <a:schemeClr val="bg1"/>
                </a:solidFill>
              </a:rPr>
              <a:t>Thriving</a:t>
            </a:r>
          </a:p>
          <a:p>
            <a:pPr algn="ctr"/>
            <a:r>
              <a:rPr lang="en-US" sz="2400" b="1" dirty="0">
                <a:solidFill>
                  <a:schemeClr val="bg1"/>
                </a:solidFill>
              </a:rPr>
              <a:t>Ecosystem</a:t>
            </a:r>
          </a:p>
        </p:txBody>
      </p:sp>
      <p:sp>
        <p:nvSpPr>
          <p:cNvPr id="28" name="Freeform 7">
            <a:extLst>
              <a:ext uri="{FF2B5EF4-FFF2-40B4-BE49-F238E27FC236}">
                <a16:creationId xmlns:a16="http://schemas.microsoft.com/office/drawing/2014/main" id="{B8EEBE17-8D57-6F48-946E-8B28A36CC4BE}"/>
              </a:ext>
            </a:extLst>
          </p:cNvPr>
          <p:cNvSpPr>
            <a:spLocks noChangeArrowheads="1"/>
          </p:cNvSpPr>
          <p:nvPr/>
        </p:nvSpPr>
        <p:spPr bwMode="auto">
          <a:xfrm>
            <a:off x="5724182" y="1171074"/>
            <a:ext cx="2133656" cy="1881128"/>
          </a:xfrm>
          <a:custGeom>
            <a:avLst/>
            <a:gdLst>
              <a:gd name="T0" fmla="*/ 7471 w 7490"/>
              <a:gd name="T1" fmla="*/ 3585 h 6880"/>
              <a:gd name="T2" fmla="*/ 7427 w 7490"/>
              <a:gd name="T3" fmla="*/ 4102 h 6880"/>
              <a:gd name="T4" fmla="*/ 7290 w 7490"/>
              <a:gd name="T5" fmla="*/ 4600 h 6880"/>
              <a:gd name="T6" fmla="*/ 7078 w 7490"/>
              <a:gd name="T7" fmla="*/ 5061 h 6880"/>
              <a:gd name="T8" fmla="*/ 6792 w 7490"/>
              <a:gd name="T9" fmla="*/ 5478 h 6880"/>
              <a:gd name="T10" fmla="*/ 6450 w 7490"/>
              <a:gd name="T11" fmla="*/ 5858 h 6880"/>
              <a:gd name="T12" fmla="*/ 6057 w 7490"/>
              <a:gd name="T13" fmla="*/ 6188 h 6880"/>
              <a:gd name="T14" fmla="*/ 5622 w 7490"/>
              <a:gd name="T15" fmla="*/ 6456 h 6880"/>
              <a:gd name="T16" fmla="*/ 5161 w 7490"/>
              <a:gd name="T17" fmla="*/ 6667 h 6880"/>
              <a:gd name="T18" fmla="*/ 4676 w 7490"/>
              <a:gd name="T19" fmla="*/ 6804 h 6880"/>
              <a:gd name="T20" fmla="*/ 4184 w 7490"/>
              <a:gd name="T21" fmla="*/ 6873 h 6880"/>
              <a:gd name="T22" fmla="*/ 3835 w 7490"/>
              <a:gd name="T23" fmla="*/ 6873 h 6880"/>
              <a:gd name="T24" fmla="*/ 3281 w 7490"/>
              <a:gd name="T25" fmla="*/ 6811 h 6880"/>
              <a:gd name="T26" fmla="*/ 2752 w 7490"/>
              <a:gd name="T27" fmla="*/ 6674 h 6880"/>
              <a:gd name="T28" fmla="*/ 2260 w 7490"/>
              <a:gd name="T29" fmla="*/ 6468 h 6880"/>
              <a:gd name="T30" fmla="*/ 1799 w 7490"/>
              <a:gd name="T31" fmla="*/ 6201 h 6880"/>
              <a:gd name="T32" fmla="*/ 1382 w 7490"/>
              <a:gd name="T33" fmla="*/ 5871 h 6880"/>
              <a:gd name="T34" fmla="*/ 1009 w 7490"/>
              <a:gd name="T35" fmla="*/ 5497 h 6880"/>
              <a:gd name="T36" fmla="*/ 685 w 7490"/>
              <a:gd name="T37" fmla="*/ 5074 h 6880"/>
              <a:gd name="T38" fmla="*/ 411 w 7490"/>
              <a:gd name="T39" fmla="*/ 4613 h 6880"/>
              <a:gd name="T40" fmla="*/ 193 w 7490"/>
              <a:gd name="T41" fmla="*/ 4115 h 6880"/>
              <a:gd name="T42" fmla="*/ 37 w 7490"/>
              <a:gd name="T43" fmla="*/ 3592 h 6880"/>
              <a:gd name="T44" fmla="*/ 25 w 7490"/>
              <a:gd name="T45" fmla="*/ 3230 h 6880"/>
              <a:gd name="T46" fmla="*/ 137 w 7490"/>
              <a:gd name="T47" fmla="*/ 2714 h 6880"/>
              <a:gd name="T48" fmla="*/ 305 w 7490"/>
              <a:gd name="T49" fmla="*/ 2222 h 6880"/>
              <a:gd name="T50" fmla="*/ 535 w 7490"/>
              <a:gd name="T51" fmla="*/ 1767 h 6880"/>
              <a:gd name="T52" fmla="*/ 815 w 7490"/>
              <a:gd name="T53" fmla="*/ 1344 h 6880"/>
              <a:gd name="T54" fmla="*/ 1152 w 7490"/>
              <a:gd name="T55" fmla="*/ 971 h 6880"/>
              <a:gd name="T56" fmla="*/ 1538 w 7490"/>
              <a:gd name="T57" fmla="*/ 653 h 6880"/>
              <a:gd name="T58" fmla="*/ 1973 w 7490"/>
              <a:gd name="T59" fmla="*/ 391 h 6880"/>
              <a:gd name="T60" fmla="*/ 2459 w 7490"/>
              <a:gd name="T61" fmla="*/ 186 h 6880"/>
              <a:gd name="T62" fmla="*/ 2982 w 7490"/>
              <a:gd name="T63" fmla="*/ 55 h 6880"/>
              <a:gd name="T64" fmla="*/ 3555 w 7490"/>
              <a:gd name="T65" fmla="*/ 5 h 6880"/>
              <a:gd name="T66" fmla="*/ 3947 w 7490"/>
              <a:gd name="T67" fmla="*/ 5 h 6880"/>
              <a:gd name="T68" fmla="*/ 4532 w 7490"/>
              <a:gd name="T69" fmla="*/ 62 h 6880"/>
              <a:gd name="T70" fmla="*/ 5093 w 7490"/>
              <a:gd name="T71" fmla="*/ 192 h 6880"/>
              <a:gd name="T72" fmla="*/ 5609 w 7490"/>
              <a:gd name="T73" fmla="*/ 391 h 6880"/>
              <a:gd name="T74" fmla="*/ 6088 w 7490"/>
              <a:gd name="T75" fmla="*/ 653 h 6880"/>
              <a:gd name="T76" fmla="*/ 6512 w 7490"/>
              <a:gd name="T77" fmla="*/ 977 h 6880"/>
              <a:gd name="T78" fmla="*/ 6873 w 7490"/>
              <a:gd name="T79" fmla="*/ 1350 h 6880"/>
              <a:gd name="T80" fmla="*/ 7160 w 7490"/>
              <a:gd name="T81" fmla="*/ 1767 h 6880"/>
              <a:gd name="T82" fmla="*/ 7359 w 7490"/>
              <a:gd name="T83" fmla="*/ 2222 h 6880"/>
              <a:gd name="T84" fmla="*/ 7471 w 7490"/>
              <a:gd name="T85" fmla="*/ 2714 h 6880"/>
              <a:gd name="T86" fmla="*/ 7484 w 7490"/>
              <a:gd name="T87" fmla="*/ 3230 h 6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90" h="6880">
                <a:moveTo>
                  <a:pt x="7458" y="3405"/>
                </a:moveTo>
                <a:lnTo>
                  <a:pt x="7458" y="3405"/>
                </a:lnTo>
                <a:lnTo>
                  <a:pt x="7471" y="3585"/>
                </a:lnTo>
                <a:lnTo>
                  <a:pt x="7465" y="3760"/>
                </a:lnTo>
                <a:lnTo>
                  <a:pt x="7452" y="3934"/>
                </a:lnTo>
                <a:lnTo>
                  <a:pt x="7427" y="4102"/>
                </a:lnTo>
                <a:lnTo>
                  <a:pt x="7390" y="4271"/>
                </a:lnTo>
                <a:lnTo>
                  <a:pt x="7346" y="4439"/>
                </a:lnTo>
                <a:lnTo>
                  <a:pt x="7290" y="4600"/>
                </a:lnTo>
                <a:lnTo>
                  <a:pt x="7228" y="4756"/>
                </a:lnTo>
                <a:lnTo>
                  <a:pt x="7160" y="4911"/>
                </a:lnTo>
                <a:lnTo>
                  <a:pt x="7078" y="5061"/>
                </a:lnTo>
                <a:lnTo>
                  <a:pt x="6992" y="5204"/>
                </a:lnTo>
                <a:lnTo>
                  <a:pt x="6898" y="5348"/>
                </a:lnTo>
                <a:lnTo>
                  <a:pt x="6792" y="5478"/>
                </a:lnTo>
                <a:lnTo>
                  <a:pt x="6686" y="5609"/>
                </a:lnTo>
                <a:lnTo>
                  <a:pt x="6568" y="5740"/>
                </a:lnTo>
                <a:lnTo>
                  <a:pt x="6450" y="5858"/>
                </a:lnTo>
                <a:lnTo>
                  <a:pt x="6326" y="5976"/>
                </a:lnTo>
                <a:lnTo>
                  <a:pt x="6194" y="6082"/>
                </a:lnTo>
                <a:lnTo>
                  <a:pt x="6057" y="6188"/>
                </a:lnTo>
                <a:lnTo>
                  <a:pt x="5914" y="6281"/>
                </a:lnTo>
                <a:lnTo>
                  <a:pt x="5772" y="6375"/>
                </a:lnTo>
                <a:lnTo>
                  <a:pt x="5622" y="6456"/>
                </a:lnTo>
                <a:lnTo>
                  <a:pt x="5472" y="6537"/>
                </a:lnTo>
                <a:lnTo>
                  <a:pt x="5316" y="6605"/>
                </a:lnTo>
                <a:lnTo>
                  <a:pt x="5161" y="6667"/>
                </a:lnTo>
                <a:lnTo>
                  <a:pt x="5000" y="6724"/>
                </a:lnTo>
                <a:lnTo>
                  <a:pt x="4837" y="6767"/>
                </a:lnTo>
                <a:lnTo>
                  <a:pt x="4676" y="6804"/>
                </a:lnTo>
                <a:lnTo>
                  <a:pt x="4513" y="6835"/>
                </a:lnTo>
                <a:lnTo>
                  <a:pt x="4352" y="6861"/>
                </a:lnTo>
                <a:lnTo>
                  <a:pt x="4184" y="6873"/>
                </a:lnTo>
                <a:lnTo>
                  <a:pt x="4022" y="6879"/>
                </a:lnTo>
                <a:lnTo>
                  <a:pt x="4022" y="6879"/>
                </a:lnTo>
                <a:lnTo>
                  <a:pt x="3835" y="6873"/>
                </a:lnTo>
                <a:lnTo>
                  <a:pt x="3648" y="6861"/>
                </a:lnTo>
                <a:lnTo>
                  <a:pt x="3462" y="6842"/>
                </a:lnTo>
                <a:lnTo>
                  <a:pt x="3281" y="6811"/>
                </a:lnTo>
                <a:lnTo>
                  <a:pt x="3100" y="6773"/>
                </a:lnTo>
                <a:lnTo>
                  <a:pt x="2926" y="6724"/>
                </a:lnTo>
                <a:lnTo>
                  <a:pt x="2752" y="6674"/>
                </a:lnTo>
                <a:lnTo>
                  <a:pt x="2584" y="6612"/>
                </a:lnTo>
                <a:lnTo>
                  <a:pt x="2422" y="6543"/>
                </a:lnTo>
                <a:lnTo>
                  <a:pt x="2260" y="6468"/>
                </a:lnTo>
                <a:lnTo>
                  <a:pt x="2104" y="6387"/>
                </a:lnTo>
                <a:lnTo>
                  <a:pt x="1949" y="6294"/>
                </a:lnTo>
                <a:lnTo>
                  <a:pt x="1799" y="6201"/>
                </a:lnTo>
                <a:lnTo>
                  <a:pt x="1656" y="6095"/>
                </a:lnTo>
                <a:lnTo>
                  <a:pt x="1519" y="5989"/>
                </a:lnTo>
                <a:lnTo>
                  <a:pt x="1382" y="5871"/>
                </a:lnTo>
                <a:lnTo>
                  <a:pt x="1252" y="5752"/>
                </a:lnTo>
                <a:lnTo>
                  <a:pt x="1127" y="5628"/>
                </a:lnTo>
                <a:lnTo>
                  <a:pt x="1009" y="5497"/>
                </a:lnTo>
                <a:lnTo>
                  <a:pt x="897" y="5360"/>
                </a:lnTo>
                <a:lnTo>
                  <a:pt x="784" y="5223"/>
                </a:lnTo>
                <a:lnTo>
                  <a:pt x="685" y="5074"/>
                </a:lnTo>
                <a:lnTo>
                  <a:pt x="585" y="4924"/>
                </a:lnTo>
                <a:lnTo>
                  <a:pt x="492" y="4768"/>
                </a:lnTo>
                <a:lnTo>
                  <a:pt x="411" y="4613"/>
                </a:lnTo>
                <a:lnTo>
                  <a:pt x="330" y="4451"/>
                </a:lnTo>
                <a:lnTo>
                  <a:pt x="255" y="4283"/>
                </a:lnTo>
                <a:lnTo>
                  <a:pt x="193" y="4115"/>
                </a:lnTo>
                <a:lnTo>
                  <a:pt x="131" y="3940"/>
                </a:lnTo>
                <a:lnTo>
                  <a:pt x="81" y="3766"/>
                </a:lnTo>
                <a:lnTo>
                  <a:pt x="37" y="3592"/>
                </a:lnTo>
                <a:lnTo>
                  <a:pt x="0" y="3411"/>
                </a:lnTo>
                <a:lnTo>
                  <a:pt x="0" y="3411"/>
                </a:lnTo>
                <a:lnTo>
                  <a:pt x="25" y="3230"/>
                </a:lnTo>
                <a:lnTo>
                  <a:pt x="56" y="3056"/>
                </a:lnTo>
                <a:lnTo>
                  <a:pt x="93" y="2882"/>
                </a:lnTo>
                <a:lnTo>
                  <a:pt x="137" y="2714"/>
                </a:lnTo>
                <a:lnTo>
                  <a:pt x="187" y="2546"/>
                </a:lnTo>
                <a:lnTo>
                  <a:pt x="243" y="2384"/>
                </a:lnTo>
                <a:lnTo>
                  <a:pt x="305" y="2222"/>
                </a:lnTo>
                <a:lnTo>
                  <a:pt x="380" y="2067"/>
                </a:lnTo>
                <a:lnTo>
                  <a:pt x="455" y="1911"/>
                </a:lnTo>
                <a:lnTo>
                  <a:pt x="535" y="1767"/>
                </a:lnTo>
                <a:lnTo>
                  <a:pt x="623" y="1618"/>
                </a:lnTo>
                <a:lnTo>
                  <a:pt x="716" y="1481"/>
                </a:lnTo>
                <a:lnTo>
                  <a:pt x="815" y="1344"/>
                </a:lnTo>
                <a:lnTo>
                  <a:pt x="921" y="1220"/>
                </a:lnTo>
                <a:lnTo>
                  <a:pt x="1033" y="1095"/>
                </a:lnTo>
                <a:lnTo>
                  <a:pt x="1152" y="971"/>
                </a:lnTo>
                <a:lnTo>
                  <a:pt x="1276" y="859"/>
                </a:lnTo>
                <a:lnTo>
                  <a:pt x="1407" y="753"/>
                </a:lnTo>
                <a:lnTo>
                  <a:pt x="1538" y="653"/>
                </a:lnTo>
                <a:lnTo>
                  <a:pt x="1681" y="560"/>
                </a:lnTo>
                <a:lnTo>
                  <a:pt x="1824" y="472"/>
                </a:lnTo>
                <a:lnTo>
                  <a:pt x="1973" y="391"/>
                </a:lnTo>
                <a:lnTo>
                  <a:pt x="2129" y="317"/>
                </a:lnTo>
                <a:lnTo>
                  <a:pt x="2291" y="249"/>
                </a:lnTo>
                <a:lnTo>
                  <a:pt x="2459" y="186"/>
                </a:lnTo>
                <a:lnTo>
                  <a:pt x="2627" y="137"/>
                </a:lnTo>
                <a:lnTo>
                  <a:pt x="2801" y="93"/>
                </a:lnTo>
                <a:lnTo>
                  <a:pt x="2982" y="55"/>
                </a:lnTo>
                <a:lnTo>
                  <a:pt x="3169" y="31"/>
                </a:lnTo>
                <a:lnTo>
                  <a:pt x="3356" y="12"/>
                </a:lnTo>
                <a:lnTo>
                  <a:pt x="3555" y="5"/>
                </a:lnTo>
                <a:lnTo>
                  <a:pt x="3754" y="0"/>
                </a:lnTo>
                <a:lnTo>
                  <a:pt x="3754" y="0"/>
                </a:lnTo>
                <a:lnTo>
                  <a:pt x="3947" y="5"/>
                </a:lnTo>
                <a:lnTo>
                  <a:pt x="4146" y="12"/>
                </a:lnTo>
                <a:lnTo>
                  <a:pt x="4339" y="31"/>
                </a:lnTo>
                <a:lnTo>
                  <a:pt x="4532" y="62"/>
                </a:lnTo>
                <a:lnTo>
                  <a:pt x="4719" y="93"/>
                </a:lnTo>
                <a:lnTo>
                  <a:pt x="4906" y="137"/>
                </a:lnTo>
                <a:lnTo>
                  <a:pt x="5093" y="192"/>
                </a:lnTo>
                <a:lnTo>
                  <a:pt x="5267" y="249"/>
                </a:lnTo>
                <a:lnTo>
                  <a:pt x="5441" y="317"/>
                </a:lnTo>
                <a:lnTo>
                  <a:pt x="5609" y="391"/>
                </a:lnTo>
                <a:lnTo>
                  <a:pt x="5777" y="472"/>
                </a:lnTo>
                <a:lnTo>
                  <a:pt x="5933" y="560"/>
                </a:lnTo>
                <a:lnTo>
                  <a:pt x="6088" y="653"/>
                </a:lnTo>
                <a:lnTo>
                  <a:pt x="6238" y="759"/>
                </a:lnTo>
                <a:lnTo>
                  <a:pt x="6381" y="865"/>
                </a:lnTo>
                <a:lnTo>
                  <a:pt x="6512" y="977"/>
                </a:lnTo>
                <a:lnTo>
                  <a:pt x="6643" y="1095"/>
                </a:lnTo>
                <a:lnTo>
                  <a:pt x="6761" y="1220"/>
                </a:lnTo>
                <a:lnTo>
                  <a:pt x="6873" y="1350"/>
                </a:lnTo>
                <a:lnTo>
                  <a:pt x="6979" y="1481"/>
                </a:lnTo>
                <a:lnTo>
                  <a:pt x="7072" y="1624"/>
                </a:lnTo>
                <a:lnTo>
                  <a:pt x="7160" y="1767"/>
                </a:lnTo>
                <a:lnTo>
                  <a:pt x="7234" y="1917"/>
                </a:lnTo>
                <a:lnTo>
                  <a:pt x="7303" y="2067"/>
                </a:lnTo>
                <a:lnTo>
                  <a:pt x="7359" y="2222"/>
                </a:lnTo>
                <a:lnTo>
                  <a:pt x="7409" y="2384"/>
                </a:lnTo>
                <a:lnTo>
                  <a:pt x="7446" y="2546"/>
                </a:lnTo>
                <a:lnTo>
                  <a:pt x="7471" y="2714"/>
                </a:lnTo>
                <a:lnTo>
                  <a:pt x="7489" y="2882"/>
                </a:lnTo>
                <a:lnTo>
                  <a:pt x="7489" y="3056"/>
                </a:lnTo>
                <a:lnTo>
                  <a:pt x="7484" y="3230"/>
                </a:lnTo>
                <a:lnTo>
                  <a:pt x="7458" y="3405"/>
                </a:lnTo>
              </a:path>
            </a:pathLst>
          </a:custGeom>
          <a:solidFill>
            <a:schemeClr val="accent5"/>
          </a:solidFill>
          <a:ln>
            <a:noFill/>
          </a:ln>
          <a:effectLst/>
        </p:spPr>
        <p:txBody>
          <a:bodyPr wrap="none" anchor="ctr"/>
          <a:lstStyle/>
          <a:p>
            <a:pPr algn="ctr"/>
            <a:r>
              <a:rPr lang="en-US" sz="2400" b="1" dirty="0">
                <a:solidFill>
                  <a:schemeClr val="bg1"/>
                </a:solidFill>
              </a:rPr>
              <a:t>Accelerating</a:t>
            </a:r>
          </a:p>
          <a:p>
            <a:pPr algn="ctr"/>
            <a:r>
              <a:rPr lang="en-US" sz="2400" b="1" dirty="0">
                <a:solidFill>
                  <a:schemeClr val="bg1"/>
                </a:solidFill>
              </a:rPr>
              <a:t>Innovation</a:t>
            </a:r>
          </a:p>
        </p:txBody>
      </p:sp>
      <p:grpSp>
        <p:nvGrpSpPr>
          <p:cNvPr id="40" name="Group 39">
            <a:extLst>
              <a:ext uri="{FF2B5EF4-FFF2-40B4-BE49-F238E27FC236}">
                <a16:creationId xmlns:a16="http://schemas.microsoft.com/office/drawing/2014/main" id="{9F81D2C8-305F-244E-A716-AAEDEA1A5FCC}"/>
              </a:ext>
            </a:extLst>
          </p:cNvPr>
          <p:cNvGrpSpPr/>
          <p:nvPr/>
        </p:nvGrpSpPr>
        <p:grpSpPr>
          <a:xfrm>
            <a:off x="9160797" y="3805798"/>
            <a:ext cx="2036394" cy="3052202"/>
            <a:chOff x="9197585" y="3005762"/>
            <a:chExt cx="2567358" cy="3848026"/>
          </a:xfrm>
        </p:grpSpPr>
        <p:sp>
          <p:nvSpPr>
            <p:cNvPr id="25" name="Freeform 4">
              <a:extLst>
                <a:ext uri="{FF2B5EF4-FFF2-40B4-BE49-F238E27FC236}">
                  <a16:creationId xmlns:a16="http://schemas.microsoft.com/office/drawing/2014/main" id="{EFE58206-2DA2-CA42-967B-0F93B87458D1}"/>
                </a:ext>
              </a:extLst>
            </p:cNvPr>
            <p:cNvSpPr>
              <a:spLocks noChangeArrowheads="1"/>
            </p:cNvSpPr>
            <p:nvPr/>
          </p:nvSpPr>
          <p:spPr bwMode="auto">
            <a:xfrm>
              <a:off x="9197585" y="3128648"/>
              <a:ext cx="2567358" cy="3725140"/>
            </a:xfrm>
            <a:custGeom>
              <a:avLst/>
              <a:gdLst>
                <a:gd name="T0" fmla="*/ 422 w 9395"/>
                <a:gd name="T1" fmla="*/ 11541 h 13634"/>
                <a:gd name="T2" fmla="*/ 323 w 9395"/>
                <a:gd name="T3" fmla="*/ 9219 h 13634"/>
                <a:gd name="T4" fmla="*/ 211 w 9395"/>
                <a:gd name="T5" fmla="*/ 8826 h 13634"/>
                <a:gd name="T6" fmla="*/ 24 w 9395"/>
                <a:gd name="T7" fmla="*/ 8080 h 13634"/>
                <a:gd name="T8" fmla="*/ 12 w 9395"/>
                <a:gd name="T9" fmla="*/ 7345 h 13634"/>
                <a:gd name="T10" fmla="*/ 230 w 9395"/>
                <a:gd name="T11" fmla="*/ 6486 h 13634"/>
                <a:gd name="T12" fmla="*/ 784 w 9395"/>
                <a:gd name="T13" fmla="*/ 5527 h 13634"/>
                <a:gd name="T14" fmla="*/ 1799 w 9395"/>
                <a:gd name="T15" fmla="*/ 4506 h 13634"/>
                <a:gd name="T16" fmla="*/ 2216 w 9395"/>
                <a:gd name="T17" fmla="*/ 4176 h 13634"/>
                <a:gd name="T18" fmla="*/ 2739 w 9395"/>
                <a:gd name="T19" fmla="*/ 3529 h 13634"/>
                <a:gd name="T20" fmla="*/ 3361 w 9395"/>
                <a:gd name="T21" fmla="*/ 2590 h 13634"/>
                <a:gd name="T22" fmla="*/ 3797 w 9395"/>
                <a:gd name="T23" fmla="*/ 2010 h 13634"/>
                <a:gd name="T24" fmla="*/ 4158 w 9395"/>
                <a:gd name="T25" fmla="*/ 1712 h 13634"/>
                <a:gd name="T26" fmla="*/ 4451 w 9395"/>
                <a:gd name="T27" fmla="*/ 1637 h 13634"/>
                <a:gd name="T28" fmla="*/ 4656 w 9395"/>
                <a:gd name="T29" fmla="*/ 1730 h 13634"/>
                <a:gd name="T30" fmla="*/ 4775 w 9395"/>
                <a:gd name="T31" fmla="*/ 1923 h 13634"/>
                <a:gd name="T32" fmla="*/ 4799 w 9395"/>
                <a:gd name="T33" fmla="*/ 2160 h 13634"/>
                <a:gd name="T34" fmla="*/ 4700 w 9395"/>
                <a:gd name="T35" fmla="*/ 2446 h 13634"/>
                <a:gd name="T36" fmla="*/ 3947 w 9395"/>
                <a:gd name="T37" fmla="*/ 3896 h 13634"/>
                <a:gd name="T38" fmla="*/ 3679 w 9395"/>
                <a:gd name="T39" fmla="*/ 4363 h 13634"/>
                <a:gd name="T40" fmla="*/ 3448 w 9395"/>
                <a:gd name="T41" fmla="*/ 5010 h 13634"/>
                <a:gd name="T42" fmla="*/ 3237 w 9395"/>
                <a:gd name="T43" fmla="*/ 5733 h 13634"/>
                <a:gd name="T44" fmla="*/ 3336 w 9395"/>
                <a:gd name="T45" fmla="*/ 5427 h 13634"/>
                <a:gd name="T46" fmla="*/ 3784 w 9395"/>
                <a:gd name="T47" fmla="*/ 4531 h 13634"/>
                <a:gd name="T48" fmla="*/ 4201 w 9395"/>
                <a:gd name="T49" fmla="*/ 4014 h 13634"/>
                <a:gd name="T50" fmla="*/ 4625 w 9395"/>
                <a:gd name="T51" fmla="*/ 3715 h 13634"/>
                <a:gd name="T52" fmla="*/ 5291 w 9395"/>
                <a:gd name="T53" fmla="*/ 3441 h 13634"/>
                <a:gd name="T54" fmla="*/ 6213 w 9395"/>
                <a:gd name="T55" fmla="*/ 2976 h 13634"/>
                <a:gd name="T56" fmla="*/ 6941 w 9395"/>
                <a:gd name="T57" fmla="*/ 2471 h 13634"/>
                <a:gd name="T58" fmla="*/ 7302 w 9395"/>
                <a:gd name="T59" fmla="*/ 2067 h 13634"/>
                <a:gd name="T60" fmla="*/ 8000 w 9395"/>
                <a:gd name="T61" fmla="*/ 921 h 13634"/>
                <a:gd name="T62" fmla="*/ 8516 w 9395"/>
                <a:gd name="T63" fmla="*/ 273 h 13634"/>
                <a:gd name="T64" fmla="*/ 8896 w 9395"/>
                <a:gd name="T65" fmla="*/ 24 h 13634"/>
                <a:gd name="T66" fmla="*/ 9263 w 9395"/>
                <a:gd name="T67" fmla="*/ 62 h 13634"/>
                <a:gd name="T68" fmla="*/ 9388 w 9395"/>
                <a:gd name="T69" fmla="*/ 199 h 13634"/>
                <a:gd name="T70" fmla="*/ 9338 w 9395"/>
                <a:gd name="T71" fmla="*/ 516 h 13634"/>
                <a:gd name="T72" fmla="*/ 8647 w 9395"/>
                <a:gd name="T73" fmla="*/ 1717 h 13634"/>
                <a:gd name="T74" fmla="*/ 8180 w 9395"/>
                <a:gd name="T75" fmla="*/ 2614 h 13634"/>
                <a:gd name="T76" fmla="*/ 7918 w 9395"/>
                <a:gd name="T77" fmla="*/ 3012 h 13634"/>
                <a:gd name="T78" fmla="*/ 6885 w 9395"/>
                <a:gd name="T79" fmla="*/ 4008 h 13634"/>
                <a:gd name="T80" fmla="*/ 6200 w 9395"/>
                <a:gd name="T81" fmla="*/ 4780 h 13634"/>
                <a:gd name="T82" fmla="*/ 5802 w 9395"/>
                <a:gd name="T83" fmla="*/ 5452 h 13634"/>
                <a:gd name="T84" fmla="*/ 5204 w 9395"/>
                <a:gd name="T85" fmla="*/ 6386 h 13634"/>
                <a:gd name="T86" fmla="*/ 4724 w 9395"/>
                <a:gd name="T87" fmla="*/ 6891 h 13634"/>
                <a:gd name="T88" fmla="*/ 4096 w 9395"/>
                <a:gd name="T89" fmla="*/ 7463 h 13634"/>
                <a:gd name="T90" fmla="*/ 3548 w 9395"/>
                <a:gd name="T91" fmla="*/ 8123 h 13634"/>
                <a:gd name="T92" fmla="*/ 3175 w 9395"/>
                <a:gd name="T93" fmla="*/ 8821 h 13634"/>
                <a:gd name="T94" fmla="*/ 3044 w 9395"/>
                <a:gd name="T95" fmla="*/ 9300 h 13634"/>
                <a:gd name="T96" fmla="*/ 3131 w 9395"/>
                <a:gd name="T97" fmla="*/ 10121 h 13634"/>
                <a:gd name="T98" fmla="*/ 3548 w 9395"/>
                <a:gd name="T99" fmla="*/ 11796 h 13634"/>
                <a:gd name="T100" fmla="*/ 4040 w 9395"/>
                <a:gd name="T101" fmla="*/ 13284 h 13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95" h="13634">
                  <a:moveTo>
                    <a:pt x="435" y="13633"/>
                  </a:moveTo>
                  <a:lnTo>
                    <a:pt x="435" y="13633"/>
                  </a:lnTo>
                  <a:lnTo>
                    <a:pt x="435" y="12992"/>
                  </a:lnTo>
                  <a:lnTo>
                    <a:pt x="429" y="12325"/>
                  </a:lnTo>
                  <a:lnTo>
                    <a:pt x="422" y="11541"/>
                  </a:lnTo>
                  <a:lnTo>
                    <a:pt x="404" y="10738"/>
                  </a:lnTo>
                  <a:lnTo>
                    <a:pt x="379" y="10004"/>
                  </a:lnTo>
                  <a:lnTo>
                    <a:pt x="360" y="9686"/>
                  </a:lnTo>
                  <a:lnTo>
                    <a:pt x="342" y="9418"/>
                  </a:lnTo>
                  <a:lnTo>
                    <a:pt x="323" y="9219"/>
                  </a:lnTo>
                  <a:lnTo>
                    <a:pt x="311" y="9138"/>
                  </a:lnTo>
                  <a:lnTo>
                    <a:pt x="298" y="9082"/>
                  </a:lnTo>
                  <a:lnTo>
                    <a:pt x="298" y="9082"/>
                  </a:lnTo>
                  <a:lnTo>
                    <a:pt x="261" y="8970"/>
                  </a:lnTo>
                  <a:lnTo>
                    <a:pt x="211" y="8826"/>
                  </a:lnTo>
                  <a:lnTo>
                    <a:pt x="155" y="8652"/>
                  </a:lnTo>
                  <a:lnTo>
                    <a:pt x="93" y="8440"/>
                  </a:lnTo>
                  <a:lnTo>
                    <a:pt x="68" y="8329"/>
                  </a:lnTo>
                  <a:lnTo>
                    <a:pt x="43" y="8204"/>
                  </a:lnTo>
                  <a:lnTo>
                    <a:pt x="24" y="8080"/>
                  </a:lnTo>
                  <a:lnTo>
                    <a:pt x="12" y="7943"/>
                  </a:lnTo>
                  <a:lnTo>
                    <a:pt x="0" y="7800"/>
                  </a:lnTo>
                  <a:lnTo>
                    <a:pt x="0" y="7656"/>
                  </a:lnTo>
                  <a:lnTo>
                    <a:pt x="0" y="7500"/>
                  </a:lnTo>
                  <a:lnTo>
                    <a:pt x="12" y="7345"/>
                  </a:lnTo>
                  <a:lnTo>
                    <a:pt x="37" y="7183"/>
                  </a:lnTo>
                  <a:lnTo>
                    <a:pt x="68" y="7015"/>
                  </a:lnTo>
                  <a:lnTo>
                    <a:pt x="111" y="6840"/>
                  </a:lnTo>
                  <a:lnTo>
                    <a:pt x="161" y="6666"/>
                  </a:lnTo>
                  <a:lnTo>
                    <a:pt x="230" y="6486"/>
                  </a:lnTo>
                  <a:lnTo>
                    <a:pt x="311" y="6299"/>
                  </a:lnTo>
                  <a:lnTo>
                    <a:pt x="404" y="6112"/>
                  </a:lnTo>
                  <a:lnTo>
                    <a:pt x="516" y="5919"/>
                  </a:lnTo>
                  <a:lnTo>
                    <a:pt x="641" y="5726"/>
                  </a:lnTo>
                  <a:lnTo>
                    <a:pt x="784" y="5527"/>
                  </a:lnTo>
                  <a:lnTo>
                    <a:pt x="946" y="5327"/>
                  </a:lnTo>
                  <a:lnTo>
                    <a:pt x="1132" y="5128"/>
                  </a:lnTo>
                  <a:lnTo>
                    <a:pt x="1332" y="4923"/>
                  </a:lnTo>
                  <a:lnTo>
                    <a:pt x="1556" y="4718"/>
                  </a:lnTo>
                  <a:lnTo>
                    <a:pt x="1799" y="4506"/>
                  </a:lnTo>
                  <a:lnTo>
                    <a:pt x="2067" y="4301"/>
                  </a:lnTo>
                  <a:lnTo>
                    <a:pt x="2067" y="4301"/>
                  </a:lnTo>
                  <a:lnTo>
                    <a:pt x="2079" y="4288"/>
                  </a:lnTo>
                  <a:lnTo>
                    <a:pt x="2129" y="4257"/>
                  </a:lnTo>
                  <a:lnTo>
                    <a:pt x="2216" y="4176"/>
                  </a:lnTo>
                  <a:lnTo>
                    <a:pt x="2341" y="4039"/>
                  </a:lnTo>
                  <a:lnTo>
                    <a:pt x="2421" y="3946"/>
                  </a:lnTo>
                  <a:lnTo>
                    <a:pt x="2515" y="3827"/>
                  </a:lnTo>
                  <a:lnTo>
                    <a:pt x="2621" y="3690"/>
                  </a:lnTo>
                  <a:lnTo>
                    <a:pt x="2739" y="3529"/>
                  </a:lnTo>
                  <a:lnTo>
                    <a:pt x="2875" y="3335"/>
                  </a:lnTo>
                  <a:lnTo>
                    <a:pt x="3019" y="3118"/>
                  </a:lnTo>
                  <a:lnTo>
                    <a:pt x="3181" y="2870"/>
                  </a:lnTo>
                  <a:lnTo>
                    <a:pt x="3361" y="2590"/>
                  </a:lnTo>
                  <a:lnTo>
                    <a:pt x="3361" y="2590"/>
                  </a:lnTo>
                  <a:lnTo>
                    <a:pt x="3455" y="2446"/>
                  </a:lnTo>
                  <a:lnTo>
                    <a:pt x="3542" y="2321"/>
                  </a:lnTo>
                  <a:lnTo>
                    <a:pt x="3629" y="2204"/>
                  </a:lnTo>
                  <a:lnTo>
                    <a:pt x="3710" y="2098"/>
                  </a:lnTo>
                  <a:lnTo>
                    <a:pt x="3797" y="2010"/>
                  </a:lnTo>
                  <a:lnTo>
                    <a:pt x="3872" y="1929"/>
                  </a:lnTo>
                  <a:lnTo>
                    <a:pt x="3947" y="1861"/>
                  </a:lnTo>
                  <a:lnTo>
                    <a:pt x="4022" y="1798"/>
                  </a:lnTo>
                  <a:lnTo>
                    <a:pt x="4090" y="1749"/>
                  </a:lnTo>
                  <a:lnTo>
                    <a:pt x="4158" y="1712"/>
                  </a:lnTo>
                  <a:lnTo>
                    <a:pt x="4227" y="1681"/>
                  </a:lnTo>
                  <a:lnTo>
                    <a:pt x="4283" y="1662"/>
                  </a:lnTo>
                  <a:lnTo>
                    <a:pt x="4345" y="1643"/>
                  </a:lnTo>
                  <a:lnTo>
                    <a:pt x="4401" y="1637"/>
                  </a:lnTo>
                  <a:lnTo>
                    <a:pt x="4451" y="1637"/>
                  </a:lnTo>
                  <a:lnTo>
                    <a:pt x="4501" y="1649"/>
                  </a:lnTo>
                  <a:lnTo>
                    <a:pt x="4544" y="1662"/>
                  </a:lnTo>
                  <a:lnTo>
                    <a:pt x="4587" y="1681"/>
                  </a:lnTo>
                  <a:lnTo>
                    <a:pt x="4625" y="1705"/>
                  </a:lnTo>
                  <a:lnTo>
                    <a:pt x="4656" y="1730"/>
                  </a:lnTo>
                  <a:lnTo>
                    <a:pt x="4688" y="1761"/>
                  </a:lnTo>
                  <a:lnTo>
                    <a:pt x="4719" y="1798"/>
                  </a:lnTo>
                  <a:lnTo>
                    <a:pt x="4743" y="1842"/>
                  </a:lnTo>
                  <a:lnTo>
                    <a:pt x="4762" y="1880"/>
                  </a:lnTo>
                  <a:lnTo>
                    <a:pt x="4775" y="1923"/>
                  </a:lnTo>
                  <a:lnTo>
                    <a:pt x="4787" y="1973"/>
                  </a:lnTo>
                  <a:lnTo>
                    <a:pt x="4799" y="2016"/>
                  </a:lnTo>
                  <a:lnTo>
                    <a:pt x="4799" y="2067"/>
                  </a:lnTo>
                  <a:lnTo>
                    <a:pt x="4799" y="2116"/>
                  </a:lnTo>
                  <a:lnTo>
                    <a:pt x="4799" y="2160"/>
                  </a:lnTo>
                  <a:lnTo>
                    <a:pt x="4787" y="2209"/>
                  </a:lnTo>
                  <a:lnTo>
                    <a:pt x="4775" y="2253"/>
                  </a:lnTo>
                  <a:lnTo>
                    <a:pt x="4775" y="2253"/>
                  </a:lnTo>
                  <a:lnTo>
                    <a:pt x="4743" y="2347"/>
                  </a:lnTo>
                  <a:lnTo>
                    <a:pt x="4700" y="2446"/>
                  </a:lnTo>
                  <a:lnTo>
                    <a:pt x="4607" y="2664"/>
                  </a:lnTo>
                  <a:lnTo>
                    <a:pt x="4494" y="2888"/>
                  </a:lnTo>
                  <a:lnTo>
                    <a:pt x="4376" y="3124"/>
                  </a:lnTo>
                  <a:lnTo>
                    <a:pt x="4133" y="3560"/>
                  </a:lnTo>
                  <a:lnTo>
                    <a:pt x="3947" y="3896"/>
                  </a:lnTo>
                  <a:lnTo>
                    <a:pt x="3947" y="3896"/>
                  </a:lnTo>
                  <a:lnTo>
                    <a:pt x="3872" y="4020"/>
                  </a:lnTo>
                  <a:lnTo>
                    <a:pt x="3803" y="4138"/>
                  </a:lnTo>
                  <a:lnTo>
                    <a:pt x="3741" y="4244"/>
                  </a:lnTo>
                  <a:lnTo>
                    <a:pt x="3679" y="4363"/>
                  </a:lnTo>
                  <a:lnTo>
                    <a:pt x="3616" y="4487"/>
                  </a:lnTo>
                  <a:lnTo>
                    <a:pt x="3561" y="4637"/>
                  </a:lnTo>
                  <a:lnTo>
                    <a:pt x="3504" y="4804"/>
                  </a:lnTo>
                  <a:lnTo>
                    <a:pt x="3448" y="5010"/>
                  </a:lnTo>
                  <a:lnTo>
                    <a:pt x="3448" y="5010"/>
                  </a:lnTo>
                  <a:lnTo>
                    <a:pt x="3398" y="5210"/>
                  </a:lnTo>
                  <a:lnTo>
                    <a:pt x="3361" y="5371"/>
                  </a:lnTo>
                  <a:lnTo>
                    <a:pt x="3324" y="5495"/>
                  </a:lnTo>
                  <a:lnTo>
                    <a:pt x="3293" y="5589"/>
                  </a:lnTo>
                  <a:lnTo>
                    <a:pt x="3237" y="5733"/>
                  </a:lnTo>
                  <a:lnTo>
                    <a:pt x="3187" y="5863"/>
                  </a:lnTo>
                  <a:lnTo>
                    <a:pt x="3187" y="5863"/>
                  </a:lnTo>
                  <a:lnTo>
                    <a:pt x="3206" y="5782"/>
                  </a:lnTo>
                  <a:lnTo>
                    <a:pt x="3281" y="5570"/>
                  </a:lnTo>
                  <a:lnTo>
                    <a:pt x="3336" y="5427"/>
                  </a:lnTo>
                  <a:lnTo>
                    <a:pt x="3405" y="5265"/>
                  </a:lnTo>
                  <a:lnTo>
                    <a:pt x="3480" y="5091"/>
                  </a:lnTo>
                  <a:lnTo>
                    <a:pt x="3573" y="4910"/>
                  </a:lnTo>
                  <a:lnTo>
                    <a:pt x="3673" y="4718"/>
                  </a:lnTo>
                  <a:lnTo>
                    <a:pt x="3784" y="4531"/>
                  </a:lnTo>
                  <a:lnTo>
                    <a:pt x="3909" y="4350"/>
                  </a:lnTo>
                  <a:lnTo>
                    <a:pt x="3978" y="4257"/>
                  </a:lnTo>
                  <a:lnTo>
                    <a:pt x="4053" y="4176"/>
                  </a:lnTo>
                  <a:lnTo>
                    <a:pt x="4121" y="4095"/>
                  </a:lnTo>
                  <a:lnTo>
                    <a:pt x="4201" y="4014"/>
                  </a:lnTo>
                  <a:lnTo>
                    <a:pt x="4276" y="3946"/>
                  </a:lnTo>
                  <a:lnTo>
                    <a:pt x="4357" y="3877"/>
                  </a:lnTo>
                  <a:lnTo>
                    <a:pt x="4445" y="3815"/>
                  </a:lnTo>
                  <a:lnTo>
                    <a:pt x="4532" y="3759"/>
                  </a:lnTo>
                  <a:lnTo>
                    <a:pt x="4625" y="3715"/>
                  </a:lnTo>
                  <a:lnTo>
                    <a:pt x="4719" y="3672"/>
                  </a:lnTo>
                  <a:lnTo>
                    <a:pt x="4719" y="3672"/>
                  </a:lnTo>
                  <a:lnTo>
                    <a:pt x="4905" y="3603"/>
                  </a:lnTo>
                  <a:lnTo>
                    <a:pt x="5098" y="3522"/>
                  </a:lnTo>
                  <a:lnTo>
                    <a:pt x="5291" y="3441"/>
                  </a:lnTo>
                  <a:lnTo>
                    <a:pt x="5484" y="3354"/>
                  </a:lnTo>
                  <a:lnTo>
                    <a:pt x="5671" y="3260"/>
                  </a:lnTo>
                  <a:lnTo>
                    <a:pt x="5858" y="3167"/>
                  </a:lnTo>
                  <a:lnTo>
                    <a:pt x="6038" y="3075"/>
                  </a:lnTo>
                  <a:lnTo>
                    <a:pt x="6213" y="2976"/>
                  </a:lnTo>
                  <a:lnTo>
                    <a:pt x="6374" y="2875"/>
                  </a:lnTo>
                  <a:lnTo>
                    <a:pt x="6537" y="2776"/>
                  </a:lnTo>
                  <a:lnTo>
                    <a:pt x="6680" y="2676"/>
                  </a:lnTo>
                  <a:lnTo>
                    <a:pt x="6817" y="2570"/>
                  </a:lnTo>
                  <a:lnTo>
                    <a:pt x="6941" y="2471"/>
                  </a:lnTo>
                  <a:lnTo>
                    <a:pt x="7053" y="2371"/>
                  </a:lnTo>
                  <a:lnTo>
                    <a:pt x="7146" y="2272"/>
                  </a:lnTo>
                  <a:lnTo>
                    <a:pt x="7228" y="2178"/>
                  </a:lnTo>
                  <a:lnTo>
                    <a:pt x="7228" y="2178"/>
                  </a:lnTo>
                  <a:lnTo>
                    <a:pt x="7302" y="2067"/>
                  </a:lnTo>
                  <a:lnTo>
                    <a:pt x="7395" y="1917"/>
                  </a:lnTo>
                  <a:lnTo>
                    <a:pt x="7614" y="1549"/>
                  </a:lnTo>
                  <a:lnTo>
                    <a:pt x="7732" y="1344"/>
                  </a:lnTo>
                  <a:lnTo>
                    <a:pt x="7863" y="1132"/>
                  </a:lnTo>
                  <a:lnTo>
                    <a:pt x="8000" y="921"/>
                  </a:lnTo>
                  <a:lnTo>
                    <a:pt x="8143" y="715"/>
                  </a:lnTo>
                  <a:lnTo>
                    <a:pt x="8292" y="522"/>
                  </a:lnTo>
                  <a:lnTo>
                    <a:pt x="8367" y="435"/>
                  </a:lnTo>
                  <a:lnTo>
                    <a:pt x="8441" y="348"/>
                  </a:lnTo>
                  <a:lnTo>
                    <a:pt x="8516" y="273"/>
                  </a:lnTo>
                  <a:lnTo>
                    <a:pt x="8597" y="205"/>
                  </a:lnTo>
                  <a:lnTo>
                    <a:pt x="8672" y="142"/>
                  </a:lnTo>
                  <a:lnTo>
                    <a:pt x="8747" y="93"/>
                  </a:lnTo>
                  <a:lnTo>
                    <a:pt x="8821" y="49"/>
                  </a:lnTo>
                  <a:lnTo>
                    <a:pt x="8896" y="24"/>
                  </a:lnTo>
                  <a:lnTo>
                    <a:pt x="8971" y="5"/>
                  </a:lnTo>
                  <a:lnTo>
                    <a:pt x="9045" y="0"/>
                  </a:lnTo>
                  <a:lnTo>
                    <a:pt x="9120" y="5"/>
                  </a:lnTo>
                  <a:lnTo>
                    <a:pt x="9195" y="24"/>
                  </a:lnTo>
                  <a:lnTo>
                    <a:pt x="9263" y="62"/>
                  </a:lnTo>
                  <a:lnTo>
                    <a:pt x="9338" y="117"/>
                  </a:lnTo>
                  <a:lnTo>
                    <a:pt x="9338" y="117"/>
                  </a:lnTo>
                  <a:lnTo>
                    <a:pt x="9357" y="136"/>
                  </a:lnTo>
                  <a:lnTo>
                    <a:pt x="9369" y="161"/>
                  </a:lnTo>
                  <a:lnTo>
                    <a:pt x="9388" y="199"/>
                  </a:lnTo>
                  <a:lnTo>
                    <a:pt x="9394" y="248"/>
                  </a:lnTo>
                  <a:lnTo>
                    <a:pt x="9394" y="316"/>
                  </a:lnTo>
                  <a:lnTo>
                    <a:pt x="9376" y="410"/>
                  </a:lnTo>
                  <a:lnTo>
                    <a:pt x="9338" y="516"/>
                  </a:lnTo>
                  <a:lnTo>
                    <a:pt x="9338" y="516"/>
                  </a:lnTo>
                  <a:lnTo>
                    <a:pt x="9306" y="585"/>
                  </a:lnTo>
                  <a:lnTo>
                    <a:pt x="9263" y="666"/>
                  </a:lnTo>
                  <a:lnTo>
                    <a:pt x="9145" y="877"/>
                  </a:lnTo>
                  <a:lnTo>
                    <a:pt x="8827" y="1412"/>
                  </a:lnTo>
                  <a:lnTo>
                    <a:pt x="8647" y="1717"/>
                  </a:lnTo>
                  <a:lnTo>
                    <a:pt x="8472" y="2029"/>
                  </a:lnTo>
                  <a:lnTo>
                    <a:pt x="8311" y="2328"/>
                  </a:lnTo>
                  <a:lnTo>
                    <a:pt x="8242" y="2477"/>
                  </a:lnTo>
                  <a:lnTo>
                    <a:pt x="8180" y="2614"/>
                  </a:lnTo>
                  <a:lnTo>
                    <a:pt x="8180" y="2614"/>
                  </a:lnTo>
                  <a:lnTo>
                    <a:pt x="8149" y="2683"/>
                  </a:lnTo>
                  <a:lnTo>
                    <a:pt x="8112" y="2751"/>
                  </a:lnTo>
                  <a:lnTo>
                    <a:pt x="8074" y="2813"/>
                  </a:lnTo>
                  <a:lnTo>
                    <a:pt x="8024" y="2882"/>
                  </a:lnTo>
                  <a:lnTo>
                    <a:pt x="7918" y="3012"/>
                  </a:lnTo>
                  <a:lnTo>
                    <a:pt x="7801" y="3149"/>
                  </a:lnTo>
                  <a:lnTo>
                    <a:pt x="7663" y="3279"/>
                  </a:lnTo>
                  <a:lnTo>
                    <a:pt x="7520" y="3416"/>
                  </a:lnTo>
                  <a:lnTo>
                    <a:pt x="7215" y="3703"/>
                  </a:lnTo>
                  <a:lnTo>
                    <a:pt x="6885" y="4008"/>
                  </a:lnTo>
                  <a:lnTo>
                    <a:pt x="6723" y="4164"/>
                  </a:lnTo>
                  <a:lnTo>
                    <a:pt x="6568" y="4332"/>
                  </a:lnTo>
                  <a:lnTo>
                    <a:pt x="6412" y="4506"/>
                  </a:lnTo>
                  <a:lnTo>
                    <a:pt x="6268" y="4687"/>
                  </a:lnTo>
                  <a:lnTo>
                    <a:pt x="6200" y="4780"/>
                  </a:lnTo>
                  <a:lnTo>
                    <a:pt x="6132" y="4873"/>
                  </a:lnTo>
                  <a:lnTo>
                    <a:pt x="6069" y="4972"/>
                  </a:lnTo>
                  <a:lnTo>
                    <a:pt x="6014" y="5078"/>
                  </a:lnTo>
                  <a:lnTo>
                    <a:pt x="6014" y="5078"/>
                  </a:lnTo>
                  <a:lnTo>
                    <a:pt x="5802" y="5452"/>
                  </a:lnTo>
                  <a:lnTo>
                    <a:pt x="5615" y="5770"/>
                  </a:lnTo>
                  <a:lnTo>
                    <a:pt x="5447" y="6044"/>
                  </a:lnTo>
                  <a:lnTo>
                    <a:pt x="5366" y="6162"/>
                  </a:lnTo>
                  <a:lnTo>
                    <a:pt x="5285" y="6274"/>
                  </a:lnTo>
                  <a:lnTo>
                    <a:pt x="5204" y="6386"/>
                  </a:lnTo>
                  <a:lnTo>
                    <a:pt x="5117" y="6486"/>
                  </a:lnTo>
                  <a:lnTo>
                    <a:pt x="5030" y="6585"/>
                  </a:lnTo>
                  <a:lnTo>
                    <a:pt x="4936" y="6685"/>
                  </a:lnTo>
                  <a:lnTo>
                    <a:pt x="4837" y="6785"/>
                  </a:lnTo>
                  <a:lnTo>
                    <a:pt x="4724" y="6891"/>
                  </a:lnTo>
                  <a:lnTo>
                    <a:pt x="4482" y="7102"/>
                  </a:lnTo>
                  <a:lnTo>
                    <a:pt x="4482" y="7102"/>
                  </a:lnTo>
                  <a:lnTo>
                    <a:pt x="4345" y="7220"/>
                  </a:lnTo>
                  <a:lnTo>
                    <a:pt x="4221" y="7339"/>
                  </a:lnTo>
                  <a:lnTo>
                    <a:pt x="4096" y="7463"/>
                  </a:lnTo>
                  <a:lnTo>
                    <a:pt x="3971" y="7588"/>
                  </a:lnTo>
                  <a:lnTo>
                    <a:pt x="3859" y="7718"/>
                  </a:lnTo>
                  <a:lnTo>
                    <a:pt x="3747" y="7855"/>
                  </a:lnTo>
                  <a:lnTo>
                    <a:pt x="3641" y="7986"/>
                  </a:lnTo>
                  <a:lnTo>
                    <a:pt x="3548" y="8123"/>
                  </a:lnTo>
                  <a:lnTo>
                    <a:pt x="3455" y="8260"/>
                  </a:lnTo>
                  <a:lnTo>
                    <a:pt x="3374" y="8403"/>
                  </a:lnTo>
                  <a:lnTo>
                    <a:pt x="3299" y="8541"/>
                  </a:lnTo>
                  <a:lnTo>
                    <a:pt x="3230" y="8677"/>
                  </a:lnTo>
                  <a:lnTo>
                    <a:pt x="3175" y="8821"/>
                  </a:lnTo>
                  <a:lnTo>
                    <a:pt x="3125" y="8958"/>
                  </a:lnTo>
                  <a:lnTo>
                    <a:pt x="3081" y="9095"/>
                  </a:lnTo>
                  <a:lnTo>
                    <a:pt x="3056" y="9225"/>
                  </a:lnTo>
                  <a:lnTo>
                    <a:pt x="3056" y="9225"/>
                  </a:lnTo>
                  <a:lnTo>
                    <a:pt x="3044" y="9300"/>
                  </a:lnTo>
                  <a:lnTo>
                    <a:pt x="3044" y="9387"/>
                  </a:lnTo>
                  <a:lnTo>
                    <a:pt x="3044" y="9481"/>
                  </a:lnTo>
                  <a:lnTo>
                    <a:pt x="3050" y="9592"/>
                  </a:lnTo>
                  <a:lnTo>
                    <a:pt x="3081" y="9836"/>
                  </a:lnTo>
                  <a:lnTo>
                    <a:pt x="3131" y="10121"/>
                  </a:lnTo>
                  <a:lnTo>
                    <a:pt x="3193" y="10427"/>
                  </a:lnTo>
                  <a:lnTo>
                    <a:pt x="3268" y="10757"/>
                  </a:lnTo>
                  <a:lnTo>
                    <a:pt x="3355" y="11099"/>
                  </a:lnTo>
                  <a:lnTo>
                    <a:pt x="3448" y="11447"/>
                  </a:lnTo>
                  <a:lnTo>
                    <a:pt x="3548" y="11796"/>
                  </a:lnTo>
                  <a:lnTo>
                    <a:pt x="3648" y="12133"/>
                  </a:lnTo>
                  <a:lnTo>
                    <a:pt x="3753" y="12462"/>
                  </a:lnTo>
                  <a:lnTo>
                    <a:pt x="3853" y="12768"/>
                  </a:lnTo>
                  <a:lnTo>
                    <a:pt x="3947" y="13042"/>
                  </a:lnTo>
                  <a:lnTo>
                    <a:pt x="4040" y="13284"/>
                  </a:lnTo>
                  <a:lnTo>
                    <a:pt x="4115" y="13483"/>
                  </a:lnTo>
                  <a:lnTo>
                    <a:pt x="4183" y="13633"/>
                  </a:lnTo>
                  <a:lnTo>
                    <a:pt x="435" y="13633"/>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6" name="Freeform 5">
              <a:extLst>
                <a:ext uri="{FF2B5EF4-FFF2-40B4-BE49-F238E27FC236}">
                  <a16:creationId xmlns:a16="http://schemas.microsoft.com/office/drawing/2014/main" id="{5FAEB801-7BCE-B146-9723-EFA81269C7FB}"/>
                </a:ext>
              </a:extLst>
            </p:cNvPr>
            <p:cNvSpPr>
              <a:spLocks noChangeArrowheads="1"/>
            </p:cNvSpPr>
            <p:nvPr/>
          </p:nvSpPr>
          <p:spPr bwMode="auto">
            <a:xfrm>
              <a:off x="10608367" y="3005762"/>
              <a:ext cx="840927" cy="1032485"/>
            </a:xfrm>
            <a:custGeom>
              <a:avLst/>
              <a:gdLst>
                <a:gd name="T0" fmla="*/ 2982 w 3076"/>
                <a:gd name="T1" fmla="*/ 952 h 3779"/>
                <a:gd name="T2" fmla="*/ 3063 w 3076"/>
                <a:gd name="T3" fmla="*/ 461 h 3779"/>
                <a:gd name="T4" fmla="*/ 3075 w 3076"/>
                <a:gd name="T5" fmla="*/ 280 h 3779"/>
                <a:gd name="T6" fmla="*/ 3069 w 3076"/>
                <a:gd name="T7" fmla="*/ 249 h 3779"/>
                <a:gd name="T8" fmla="*/ 3051 w 3076"/>
                <a:gd name="T9" fmla="*/ 180 h 3779"/>
                <a:gd name="T10" fmla="*/ 3007 w 3076"/>
                <a:gd name="T11" fmla="*/ 112 h 3779"/>
                <a:gd name="T12" fmla="*/ 2945 w 3076"/>
                <a:gd name="T13" fmla="*/ 56 h 3779"/>
                <a:gd name="T14" fmla="*/ 2870 w 3076"/>
                <a:gd name="T15" fmla="*/ 12 h 3779"/>
                <a:gd name="T16" fmla="*/ 2776 w 3076"/>
                <a:gd name="T17" fmla="*/ 0 h 3779"/>
                <a:gd name="T18" fmla="*/ 2670 w 3076"/>
                <a:gd name="T19" fmla="*/ 12 h 3779"/>
                <a:gd name="T20" fmla="*/ 2559 w 3076"/>
                <a:gd name="T21" fmla="*/ 63 h 3779"/>
                <a:gd name="T22" fmla="*/ 2496 w 3076"/>
                <a:gd name="T23" fmla="*/ 106 h 3779"/>
                <a:gd name="T24" fmla="*/ 2378 w 3076"/>
                <a:gd name="T25" fmla="*/ 211 h 3779"/>
                <a:gd name="T26" fmla="*/ 2272 w 3076"/>
                <a:gd name="T27" fmla="*/ 343 h 3779"/>
                <a:gd name="T28" fmla="*/ 2185 w 3076"/>
                <a:gd name="T29" fmla="*/ 492 h 3779"/>
                <a:gd name="T30" fmla="*/ 2029 w 3076"/>
                <a:gd name="T31" fmla="*/ 809 h 3779"/>
                <a:gd name="T32" fmla="*/ 1849 w 3076"/>
                <a:gd name="T33" fmla="*/ 1270 h 3779"/>
                <a:gd name="T34" fmla="*/ 1811 w 3076"/>
                <a:gd name="T35" fmla="*/ 1358 h 3779"/>
                <a:gd name="T36" fmla="*/ 1650 w 3076"/>
                <a:gd name="T37" fmla="*/ 1619 h 3779"/>
                <a:gd name="T38" fmla="*/ 1264 w 3076"/>
                <a:gd name="T39" fmla="*/ 2166 h 3779"/>
                <a:gd name="T40" fmla="*/ 653 w 3076"/>
                <a:gd name="T41" fmla="*/ 2982 h 3779"/>
                <a:gd name="T42" fmla="*/ 143 w 3076"/>
                <a:gd name="T43" fmla="*/ 3616 h 3779"/>
                <a:gd name="T44" fmla="*/ 0 w 3076"/>
                <a:gd name="T45" fmla="*/ 3778 h 3779"/>
                <a:gd name="T46" fmla="*/ 267 w 3076"/>
                <a:gd name="T47" fmla="*/ 3635 h 3779"/>
                <a:gd name="T48" fmla="*/ 884 w 3076"/>
                <a:gd name="T49" fmla="*/ 3306 h 3779"/>
                <a:gd name="T50" fmla="*/ 1226 w 3076"/>
                <a:gd name="T51" fmla="*/ 3101 h 3779"/>
                <a:gd name="T52" fmla="*/ 1550 w 3076"/>
                <a:gd name="T53" fmla="*/ 2883 h 3779"/>
                <a:gd name="T54" fmla="*/ 1811 w 3076"/>
                <a:gd name="T55" fmla="*/ 2684 h 3779"/>
                <a:gd name="T56" fmla="*/ 1948 w 3076"/>
                <a:gd name="T57" fmla="*/ 2540 h 3779"/>
                <a:gd name="T58" fmla="*/ 1979 w 3076"/>
                <a:gd name="T59" fmla="*/ 2503 h 3779"/>
                <a:gd name="T60" fmla="*/ 2571 w 3076"/>
                <a:gd name="T61" fmla="*/ 1606 h 3779"/>
                <a:gd name="T62" fmla="*/ 2938 w 3076"/>
                <a:gd name="T63" fmla="*/ 1034 h 3779"/>
                <a:gd name="T64" fmla="*/ 2982 w 3076"/>
                <a:gd name="T65" fmla="*/ 952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6" h="3779">
                  <a:moveTo>
                    <a:pt x="2982" y="952"/>
                  </a:moveTo>
                  <a:lnTo>
                    <a:pt x="2982" y="952"/>
                  </a:lnTo>
                  <a:lnTo>
                    <a:pt x="3032" y="685"/>
                  </a:lnTo>
                  <a:lnTo>
                    <a:pt x="3063" y="461"/>
                  </a:lnTo>
                  <a:lnTo>
                    <a:pt x="3069" y="361"/>
                  </a:lnTo>
                  <a:lnTo>
                    <a:pt x="3075" y="280"/>
                  </a:lnTo>
                  <a:lnTo>
                    <a:pt x="3075" y="280"/>
                  </a:lnTo>
                  <a:lnTo>
                    <a:pt x="3069" y="249"/>
                  </a:lnTo>
                  <a:lnTo>
                    <a:pt x="3063" y="218"/>
                  </a:lnTo>
                  <a:lnTo>
                    <a:pt x="3051" y="180"/>
                  </a:lnTo>
                  <a:lnTo>
                    <a:pt x="3032" y="149"/>
                  </a:lnTo>
                  <a:lnTo>
                    <a:pt x="3007" y="112"/>
                  </a:lnTo>
                  <a:lnTo>
                    <a:pt x="2976" y="81"/>
                  </a:lnTo>
                  <a:lnTo>
                    <a:pt x="2945" y="56"/>
                  </a:lnTo>
                  <a:lnTo>
                    <a:pt x="2907" y="31"/>
                  </a:lnTo>
                  <a:lnTo>
                    <a:pt x="2870" y="12"/>
                  </a:lnTo>
                  <a:lnTo>
                    <a:pt x="2826" y="0"/>
                  </a:lnTo>
                  <a:lnTo>
                    <a:pt x="2776" y="0"/>
                  </a:lnTo>
                  <a:lnTo>
                    <a:pt x="2727" y="0"/>
                  </a:lnTo>
                  <a:lnTo>
                    <a:pt x="2670" y="12"/>
                  </a:lnTo>
                  <a:lnTo>
                    <a:pt x="2614" y="31"/>
                  </a:lnTo>
                  <a:lnTo>
                    <a:pt x="2559" y="63"/>
                  </a:lnTo>
                  <a:lnTo>
                    <a:pt x="2496" y="106"/>
                  </a:lnTo>
                  <a:lnTo>
                    <a:pt x="2496" y="106"/>
                  </a:lnTo>
                  <a:lnTo>
                    <a:pt x="2434" y="156"/>
                  </a:lnTo>
                  <a:lnTo>
                    <a:pt x="2378" y="211"/>
                  </a:lnTo>
                  <a:lnTo>
                    <a:pt x="2322" y="274"/>
                  </a:lnTo>
                  <a:lnTo>
                    <a:pt x="2272" y="343"/>
                  </a:lnTo>
                  <a:lnTo>
                    <a:pt x="2228" y="417"/>
                  </a:lnTo>
                  <a:lnTo>
                    <a:pt x="2185" y="492"/>
                  </a:lnTo>
                  <a:lnTo>
                    <a:pt x="2104" y="648"/>
                  </a:lnTo>
                  <a:lnTo>
                    <a:pt x="2029" y="809"/>
                  </a:lnTo>
                  <a:lnTo>
                    <a:pt x="1967" y="971"/>
                  </a:lnTo>
                  <a:lnTo>
                    <a:pt x="1849" y="1270"/>
                  </a:lnTo>
                  <a:lnTo>
                    <a:pt x="1849" y="1270"/>
                  </a:lnTo>
                  <a:lnTo>
                    <a:pt x="1811" y="1358"/>
                  </a:lnTo>
                  <a:lnTo>
                    <a:pt x="1737" y="1475"/>
                  </a:lnTo>
                  <a:lnTo>
                    <a:pt x="1650" y="1619"/>
                  </a:lnTo>
                  <a:lnTo>
                    <a:pt x="1538" y="1787"/>
                  </a:lnTo>
                  <a:lnTo>
                    <a:pt x="1264" y="2166"/>
                  </a:lnTo>
                  <a:lnTo>
                    <a:pt x="965" y="2578"/>
                  </a:lnTo>
                  <a:lnTo>
                    <a:pt x="653" y="2982"/>
                  </a:lnTo>
                  <a:lnTo>
                    <a:pt x="373" y="3343"/>
                  </a:lnTo>
                  <a:lnTo>
                    <a:pt x="143" y="3616"/>
                  </a:lnTo>
                  <a:lnTo>
                    <a:pt x="56" y="3716"/>
                  </a:lnTo>
                  <a:lnTo>
                    <a:pt x="0" y="3778"/>
                  </a:lnTo>
                  <a:lnTo>
                    <a:pt x="0" y="3778"/>
                  </a:lnTo>
                  <a:lnTo>
                    <a:pt x="267" y="3635"/>
                  </a:lnTo>
                  <a:lnTo>
                    <a:pt x="547" y="3487"/>
                  </a:lnTo>
                  <a:lnTo>
                    <a:pt x="884" y="3306"/>
                  </a:lnTo>
                  <a:lnTo>
                    <a:pt x="1058" y="3200"/>
                  </a:lnTo>
                  <a:lnTo>
                    <a:pt x="1226" y="3101"/>
                  </a:lnTo>
                  <a:lnTo>
                    <a:pt x="1394" y="2988"/>
                  </a:lnTo>
                  <a:lnTo>
                    <a:pt x="1550" y="2883"/>
                  </a:lnTo>
                  <a:lnTo>
                    <a:pt x="1693" y="2783"/>
                  </a:lnTo>
                  <a:lnTo>
                    <a:pt x="1811" y="2684"/>
                  </a:lnTo>
                  <a:lnTo>
                    <a:pt x="1911" y="2590"/>
                  </a:lnTo>
                  <a:lnTo>
                    <a:pt x="1948" y="2540"/>
                  </a:lnTo>
                  <a:lnTo>
                    <a:pt x="1979" y="2503"/>
                  </a:lnTo>
                  <a:lnTo>
                    <a:pt x="1979" y="2503"/>
                  </a:lnTo>
                  <a:lnTo>
                    <a:pt x="2248" y="2086"/>
                  </a:lnTo>
                  <a:lnTo>
                    <a:pt x="2571" y="1606"/>
                  </a:lnTo>
                  <a:lnTo>
                    <a:pt x="2845" y="1183"/>
                  </a:lnTo>
                  <a:lnTo>
                    <a:pt x="2938" y="1034"/>
                  </a:lnTo>
                  <a:lnTo>
                    <a:pt x="2963" y="983"/>
                  </a:lnTo>
                  <a:lnTo>
                    <a:pt x="2982" y="95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7" name="Freeform 6">
              <a:extLst>
                <a:ext uri="{FF2B5EF4-FFF2-40B4-BE49-F238E27FC236}">
                  <a16:creationId xmlns:a16="http://schemas.microsoft.com/office/drawing/2014/main" id="{9375FCD4-3449-C544-99AE-5256625B9520}"/>
                </a:ext>
              </a:extLst>
            </p:cNvPr>
            <p:cNvSpPr>
              <a:spLocks noChangeArrowheads="1"/>
            </p:cNvSpPr>
            <p:nvPr/>
          </p:nvSpPr>
          <p:spPr bwMode="auto">
            <a:xfrm>
              <a:off x="10368619" y="3062386"/>
              <a:ext cx="668646" cy="1073448"/>
            </a:xfrm>
            <a:custGeom>
              <a:avLst/>
              <a:gdLst>
                <a:gd name="T0" fmla="*/ 2341 w 2448"/>
                <a:gd name="T1" fmla="*/ 572 h 3928"/>
                <a:gd name="T2" fmla="*/ 2409 w 2448"/>
                <a:gd name="T3" fmla="*/ 348 h 3928"/>
                <a:gd name="T4" fmla="*/ 2440 w 2448"/>
                <a:gd name="T5" fmla="*/ 224 h 3928"/>
                <a:gd name="T6" fmla="*/ 2434 w 2448"/>
                <a:gd name="T7" fmla="*/ 149 h 3928"/>
                <a:gd name="T8" fmla="*/ 2391 w 2448"/>
                <a:gd name="T9" fmla="*/ 80 h 3928"/>
                <a:gd name="T10" fmla="*/ 2310 w 2448"/>
                <a:gd name="T11" fmla="*/ 24 h 3928"/>
                <a:gd name="T12" fmla="*/ 2198 w 2448"/>
                <a:gd name="T13" fmla="*/ 0 h 3928"/>
                <a:gd name="T14" fmla="*/ 2073 w 2448"/>
                <a:gd name="T15" fmla="*/ 12 h 3928"/>
                <a:gd name="T16" fmla="*/ 1930 w 2448"/>
                <a:gd name="T17" fmla="*/ 74 h 3928"/>
                <a:gd name="T18" fmla="*/ 1787 w 2448"/>
                <a:gd name="T19" fmla="*/ 192 h 3928"/>
                <a:gd name="T20" fmla="*/ 1637 w 2448"/>
                <a:gd name="T21" fmla="*/ 379 h 3928"/>
                <a:gd name="T22" fmla="*/ 1593 w 2448"/>
                <a:gd name="T23" fmla="*/ 516 h 3928"/>
                <a:gd name="T24" fmla="*/ 1425 w 2448"/>
                <a:gd name="T25" fmla="*/ 1108 h 3928"/>
                <a:gd name="T26" fmla="*/ 1295 w 2448"/>
                <a:gd name="T27" fmla="*/ 1649 h 3928"/>
                <a:gd name="T28" fmla="*/ 1239 w 2448"/>
                <a:gd name="T29" fmla="*/ 1929 h 3928"/>
                <a:gd name="T30" fmla="*/ 1202 w 2448"/>
                <a:gd name="T31" fmla="*/ 2079 h 3928"/>
                <a:gd name="T32" fmla="*/ 1083 w 2448"/>
                <a:gd name="T33" fmla="*/ 2384 h 3928"/>
                <a:gd name="T34" fmla="*/ 922 w 2448"/>
                <a:gd name="T35" fmla="*/ 2708 h 3928"/>
                <a:gd name="T36" fmla="*/ 722 w 2448"/>
                <a:gd name="T37" fmla="*/ 3025 h 3928"/>
                <a:gd name="T38" fmla="*/ 523 w 2448"/>
                <a:gd name="T39" fmla="*/ 3318 h 3928"/>
                <a:gd name="T40" fmla="*/ 236 w 2448"/>
                <a:gd name="T41" fmla="*/ 3678 h 3928"/>
                <a:gd name="T42" fmla="*/ 37 w 2448"/>
                <a:gd name="T43" fmla="*/ 3896 h 3928"/>
                <a:gd name="T44" fmla="*/ 0 w 2448"/>
                <a:gd name="T45" fmla="*/ 3927 h 3928"/>
                <a:gd name="T46" fmla="*/ 106 w 2448"/>
                <a:gd name="T47" fmla="*/ 3884 h 3928"/>
                <a:gd name="T48" fmla="*/ 293 w 2448"/>
                <a:gd name="T49" fmla="*/ 3790 h 3928"/>
                <a:gd name="T50" fmla="*/ 548 w 2448"/>
                <a:gd name="T51" fmla="*/ 3628 h 3928"/>
                <a:gd name="T52" fmla="*/ 697 w 2448"/>
                <a:gd name="T53" fmla="*/ 3516 h 3928"/>
                <a:gd name="T54" fmla="*/ 878 w 2448"/>
                <a:gd name="T55" fmla="*/ 3355 h 3928"/>
                <a:gd name="T56" fmla="*/ 1096 w 2448"/>
                <a:gd name="T57" fmla="*/ 3125 h 3928"/>
                <a:gd name="T58" fmla="*/ 1575 w 2448"/>
                <a:gd name="T59" fmla="*/ 2552 h 3928"/>
                <a:gd name="T60" fmla="*/ 2005 w 2448"/>
                <a:gd name="T61" fmla="*/ 1967 h 3928"/>
                <a:gd name="T62" fmla="*/ 2166 w 2448"/>
                <a:gd name="T63" fmla="*/ 1718 h 3928"/>
                <a:gd name="T64" fmla="*/ 2266 w 2448"/>
                <a:gd name="T65" fmla="*/ 1531 h 3928"/>
                <a:gd name="T66" fmla="*/ 2260 w 2448"/>
                <a:gd name="T67" fmla="*/ 1475 h 3928"/>
                <a:gd name="T68" fmla="*/ 2260 w 2448"/>
                <a:gd name="T69" fmla="*/ 1295 h 3928"/>
                <a:gd name="T70" fmla="*/ 2279 w 2448"/>
                <a:gd name="T71" fmla="*/ 996 h 3928"/>
                <a:gd name="T72" fmla="*/ 2341 w 2448"/>
                <a:gd name="T73" fmla="*/ 572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48" h="3928">
                  <a:moveTo>
                    <a:pt x="2341" y="572"/>
                  </a:moveTo>
                  <a:lnTo>
                    <a:pt x="2341" y="572"/>
                  </a:lnTo>
                  <a:lnTo>
                    <a:pt x="2378" y="460"/>
                  </a:lnTo>
                  <a:lnTo>
                    <a:pt x="2409" y="348"/>
                  </a:lnTo>
                  <a:lnTo>
                    <a:pt x="2440" y="224"/>
                  </a:lnTo>
                  <a:lnTo>
                    <a:pt x="2440" y="224"/>
                  </a:lnTo>
                  <a:lnTo>
                    <a:pt x="2447" y="186"/>
                  </a:lnTo>
                  <a:lnTo>
                    <a:pt x="2434" y="149"/>
                  </a:lnTo>
                  <a:lnTo>
                    <a:pt x="2416" y="111"/>
                  </a:lnTo>
                  <a:lnTo>
                    <a:pt x="2391" y="80"/>
                  </a:lnTo>
                  <a:lnTo>
                    <a:pt x="2353" y="49"/>
                  </a:lnTo>
                  <a:lnTo>
                    <a:pt x="2310" y="24"/>
                  </a:lnTo>
                  <a:lnTo>
                    <a:pt x="2254" y="5"/>
                  </a:lnTo>
                  <a:lnTo>
                    <a:pt x="2198" y="0"/>
                  </a:lnTo>
                  <a:lnTo>
                    <a:pt x="2135" y="0"/>
                  </a:lnTo>
                  <a:lnTo>
                    <a:pt x="2073" y="12"/>
                  </a:lnTo>
                  <a:lnTo>
                    <a:pt x="2005" y="36"/>
                  </a:lnTo>
                  <a:lnTo>
                    <a:pt x="1930" y="74"/>
                  </a:lnTo>
                  <a:lnTo>
                    <a:pt x="1855" y="124"/>
                  </a:lnTo>
                  <a:lnTo>
                    <a:pt x="1787" y="192"/>
                  </a:lnTo>
                  <a:lnTo>
                    <a:pt x="1712" y="279"/>
                  </a:lnTo>
                  <a:lnTo>
                    <a:pt x="1637" y="379"/>
                  </a:lnTo>
                  <a:lnTo>
                    <a:pt x="1637" y="379"/>
                  </a:lnTo>
                  <a:lnTo>
                    <a:pt x="1593" y="516"/>
                  </a:lnTo>
                  <a:lnTo>
                    <a:pt x="1494" y="871"/>
                  </a:lnTo>
                  <a:lnTo>
                    <a:pt x="1425" y="1108"/>
                  </a:lnTo>
                  <a:lnTo>
                    <a:pt x="1363" y="1369"/>
                  </a:lnTo>
                  <a:lnTo>
                    <a:pt x="1295" y="1649"/>
                  </a:lnTo>
                  <a:lnTo>
                    <a:pt x="1239" y="1929"/>
                  </a:lnTo>
                  <a:lnTo>
                    <a:pt x="1239" y="1929"/>
                  </a:lnTo>
                  <a:lnTo>
                    <a:pt x="1220" y="2004"/>
                  </a:lnTo>
                  <a:lnTo>
                    <a:pt x="1202" y="2079"/>
                  </a:lnTo>
                  <a:lnTo>
                    <a:pt x="1152" y="2228"/>
                  </a:lnTo>
                  <a:lnTo>
                    <a:pt x="1083" y="2384"/>
                  </a:lnTo>
                  <a:lnTo>
                    <a:pt x="1008" y="2546"/>
                  </a:lnTo>
                  <a:lnTo>
                    <a:pt x="922" y="2708"/>
                  </a:lnTo>
                  <a:lnTo>
                    <a:pt x="821" y="2869"/>
                  </a:lnTo>
                  <a:lnTo>
                    <a:pt x="722" y="3025"/>
                  </a:lnTo>
                  <a:lnTo>
                    <a:pt x="622" y="3175"/>
                  </a:lnTo>
                  <a:lnTo>
                    <a:pt x="523" y="3318"/>
                  </a:lnTo>
                  <a:lnTo>
                    <a:pt x="417" y="3448"/>
                  </a:lnTo>
                  <a:lnTo>
                    <a:pt x="236" y="3678"/>
                  </a:lnTo>
                  <a:lnTo>
                    <a:pt x="87" y="3846"/>
                  </a:lnTo>
                  <a:lnTo>
                    <a:pt x="37" y="3896"/>
                  </a:lnTo>
                  <a:lnTo>
                    <a:pt x="0" y="3927"/>
                  </a:lnTo>
                  <a:lnTo>
                    <a:pt x="0" y="3927"/>
                  </a:lnTo>
                  <a:lnTo>
                    <a:pt x="50" y="3908"/>
                  </a:lnTo>
                  <a:lnTo>
                    <a:pt x="106" y="3884"/>
                  </a:lnTo>
                  <a:lnTo>
                    <a:pt x="187" y="3846"/>
                  </a:lnTo>
                  <a:lnTo>
                    <a:pt x="293" y="3790"/>
                  </a:lnTo>
                  <a:lnTo>
                    <a:pt x="411" y="3715"/>
                  </a:lnTo>
                  <a:lnTo>
                    <a:pt x="548" y="3628"/>
                  </a:lnTo>
                  <a:lnTo>
                    <a:pt x="697" y="3516"/>
                  </a:lnTo>
                  <a:lnTo>
                    <a:pt x="697" y="3516"/>
                  </a:lnTo>
                  <a:lnTo>
                    <a:pt x="785" y="3441"/>
                  </a:lnTo>
                  <a:lnTo>
                    <a:pt x="878" y="3355"/>
                  </a:lnTo>
                  <a:lnTo>
                    <a:pt x="984" y="3250"/>
                  </a:lnTo>
                  <a:lnTo>
                    <a:pt x="1096" y="3125"/>
                  </a:lnTo>
                  <a:lnTo>
                    <a:pt x="1332" y="2851"/>
                  </a:lnTo>
                  <a:lnTo>
                    <a:pt x="1575" y="2552"/>
                  </a:lnTo>
                  <a:lnTo>
                    <a:pt x="1805" y="2247"/>
                  </a:lnTo>
                  <a:lnTo>
                    <a:pt x="2005" y="1967"/>
                  </a:lnTo>
                  <a:lnTo>
                    <a:pt x="2092" y="1836"/>
                  </a:lnTo>
                  <a:lnTo>
                    <a:pt x="2166" y="1718"/>
                  </a:lnTo>
                  <a:lnTo>
                    <a:pt x="2222" y="1618"/>
                  </a:lnTo>
                  <a:lnTo>
                    <a:pt x="2266" y="1531"/>
                  </a:lnTo>
                  <a:lnTo>
                    <a:pt x="2266" y="1531"/>
                  </a:lnTo>
                  <a:lnTo>
                    <a:pt x="2260" y="1475"/>
                  </a:lnTo>
                  <a:lnTo>
                    <a:pt x="2260" y="1400"/>
                  </a:lnTo>
                  <a:lnTo>
                    <a:pt x="2260" y="1295"/>
                  </a:lnTo>
                  <a:lnTo>
                    <a:pt x="2266" y="1157"/>
                  </a:lnTo>
                  <a:lnTo>
                    <a:pt x="2279" y="996"/>
                  </a:lnTo>
                  <a:lnTo>
                    <a:pt x="2303" y="797"/>
                  </a:lnTo>
                  <a:lnTo>
                    <a:pt x="2341" y="572"/>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pic>
        <p:nvPicPr>
          <p:cNvPr id="20" name="Picture 19" descr="A picture containing food&#10;&#10;Description automatically generated">
            <a:extLst>
              <a:ext uri="{FF2B5EF4-FFF2-40B4-BE49-F238E27FC236}">
                <a16:creationId xmlns:a16="http://schemas.microsoft.com/office/drawing/2014/main" id="{592B95F1-29AB-B741-B996-5551FDE67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94" y="1791763"/>
            <a:ext cx="3956376" cy="2520877"/>
          </a:xfrm>
          <a:prstGeom prst="rect">
            <a:avLst/>
          </a:prstGeom>
        </p:spPr>
      </p:pic>
      <p:sp>
        <p:nvSpPr>
          <p:cNvPr id="2" name="Rectangle 1">
            <a:extLst>
              <a:ext uri="{FF2B5EF4-FFF2-40B4-BE49-F238E27FC236}">
                <a16:creationId xmlns:a16="http://schemas.microsoft.com/office/drawing/2014/main" id="{BD08616E-69AA-EE41-B9BC-DD98C4413BAB}"/>
              </a:ext>
            </a:extLst>
          </p:cNvPr>
          <p:cNvSpPr/>
          <p:nvPr/>
        </p:nvSpPr>
        <p:spPr>
          <a:xfrm>
            <a:off x="0" y="6122504"/>
            <a:ext cx="2027583" cy="735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1">
            <a:extLst>
              <a:ext uri="{FF2B5EF4-FFF2-40B4-BE49-F238E27FC236}">
                <a16:creationId xmlns:a16="http://schemas.microsoft.com/office/drawing/2014/main" id="{238B1FB1-53E9-A845-9552-28CB21F0B134}"/>
              </a:ext>
            </a:extLst>
          </p:cNvPr>
          <p:cNvSpPr>
            <a:spLocks noGrp="1"/>
          </p:cNvSpPr>
          <p:nvPr>
            <p:ph type="ftr" sz="quarter" idx="10"/>
          </p:nvPr>
        </p:nvSpPr>
        <p:spPr>
          <a:xfrm>
            <a:off x="1857308" y="6512923"/>
            <a:ext cx="7660010" cy="365125"/>
          </a:xfrm>
        </p:spPr>
        <p:txBody>
          <a:bodyPr/>
          <a:lstStyle/>
          <a:p>
            <a:r>
              <a:rPr lang="en-US" dirty="0"/>
              <a:t>Copyright © 2020 Oracle and/or its affiliates.</a:t>
            </a:r>
          </a:p>
        </p:txBody>
      </p:sp>
      <p:sp>
        <p:nvSpPr>
          <p:cNvPr id="31" name="Slide Number Placeholder 2">
            <a:extLst>
              <a:ext uri="{FF2B5EF4-FFF2-40B4-BE49-F238E27FC236}">
                <a16:creationId xmlns:a16="http://schemas.microsoft.com/office/drawing/2014/main" id="{05B15A1F-8AF2-194D-A389-331B4FB18AF8}"/>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32</a:t>
            </a:fld>
            <a:endParaRPr lang="en-US" dirty="0"/>
          </a:p>
        </p:txBody>
      </p:sp>
    </p:spTree>
    <p:extLst>
      <p:ext uri="{BB962C8B-B14F-4D97-AF65-F5344CB8AC3E}">
        <p14:creationId xmlns:p14="http://schemas.microsoft.com/office/powerpoint/2010/main" val="340155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40"/>
                                        </p:tgtEl>
                                      </p:cBhvr>
                                      <p:by x="150000" y="150000"/>
                                    </p:animScale>
                                  </p:childTnLst>
                                </p:cTn>
                              </p:par>
                              <p:par>
                                <p:cTn id="7" presetID="6" presetClass="emph" presetSubtype="0" fill="hold" nodeType="withEffect">
                                  <p:stCondLst>
                                    <p:cond delay="0"/>
                                  </p:stCondLst>
                                  <p:childTnLst>
                                    <p:animScale>
                                      <p:cBhvr>
                                        <p:cTn id="8" dur="30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CFC1-E5AA-8C44-8EF6-03267590DC6D}"/>
              </a:ext>
            </a:extLst>
          </p:cNvPr>
          <p:cNvSpPr>
            <a:spLocks noGrp="1"/>
          </p:cNvSpPr>
          <p:nvPr>
            <p:ph type="ctrTitle"/>
          </p:nvPr>
        </p:nvSpPr>
        <p:spPr>
          <a:xfrm>
            <a:off x="1164736" y="2402702"/>
            <a:ext cx="9862527" cy="1440729"/>
          </a:xfrm>
        </p:spPr>
        <p:txBody>
          <a:bodyPr/>
          <a:lstStyle/>
          <a:p>
            <a:r>
              <a:rPr lang="en-US" dirty="0"/>
              <a:t>Thank You</a:t>
            </a:r>
          </a:p>
        </p:txBody>
      </p:sp>
      <p:sp>
        <p:nvSpPr>
          <p:cNvPr id="5" name="Footer Placeholder 4">
            <a:extLst>
              <a:ext uri="{FF2B5EF4-FFF2-40B4-BE49-F238E27FC236}">
                <a16:creationId xmlns:a16="http://schemas.microsoft.com/office/drawing/2014/main" id="{A67B4A93-60AB-D74F-9657-B4AE83B55F1F}"/>
              </a:ext>
            </a:extLst>
          </p:cNvPr>
          <p:cNvSpPr>
            <a:spLocks noGrp="1"/>
          </p:cNvSpPr>
          <p:nvPr>
            <p:ph type="ftr" sz="quarter" idx="17"/>
          </p:nvPr>
        </p:nvSpPr>
        <p:spPr/>
        <p:txBody>
          <a:bodyPr/>
          <a:lstStyle/>
          <a:p>
            <a:r>
              <a:rPr lang="en-US" dirty="0"/>
              <a:t>Copyright © 2020 Oracle and/or its affiliates.</a:t>
            </a:r>
          </a:p>
        </p:txBody>
      </p:sp>
      <p:sp>
        <p:nvSpPr>
          <p:cNvPr id="10" name="Text Placeholder 3">
            <a:extLst>
              <a:ext uri="{FF2B5EF4-FFF2-40B4-BE49-F238E27FC236}">
                <a16:creationId xmlns:a16="http://schemas.microsoft.com/office/drawing/2014/main" id="{32FB413B-9E43-184E-8186-F892099B7FAC}"/>
              </a:ext>
            </a:extLst>
          </p:cNvPr>
          <p:cNvSpPr txBox="1">
            <a:spLocks/>
          </p:cNvSpPr>
          <p:nvPr/>
        </p:nvSpPr>
        <p:spPr>
          <a:xfrm>
            <a:off x="1164736" y="4199411"/>
            <a:ext cx="4257726" cy="2493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#MovedbyJava</a:t>
            </a:r>
          </a:p>
        </p:txBody>
      </p:sp>
      <p:sp>
        <p:nvSpPr>
          <p:cNvPr id="11" name="Text Placeholder 4">
            <a:extLst>
              <a:ext uri="{FF2B5EF4-FFF2-40B4-BE49-F238E27FC236}">
                <a16:creationId xmlns:a16="http://schemas.microsoft.com/office/drawing/2014/main" id="{0D0E9BB8-3465-8646-9A77-20700DAAFD01}"/>
              </a:ext>
            </a:extLst>
          </p:cNvPr>
          <p:cNvSpPr txBox="1">
            <a:spLocks/>
          </p:cNvSpPr>
          <p:nvPr/>
        </p:nvSpPr>
        <p:spPr>
          <a:xfrm>
            <a:off x="1164735" y="4800894"/>
            <a:ext cx="4257726" cy="528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374A58"/>
                </a:solidFill>
              </a:rPr>
              <a:t>openjdk.java.net</a:t>
            </a:r>
            <a:endParaRPr lang="en-US" dirty="0">
              <a:solidFill>
                <a:srgbClr val="374A58"/>
              </a:solidFill>
            </a:endParaRPr>
          </a:p>
        </p:txBody>
      </p:sp>
      <p:pic>
        <p:nvPicPr>
          <p:cNvPr id="13" name="Picture 12" descr="A picture containing indoor, small, sitting, table&#10;&#10;Description automatically generated">
            <a:extLst>
              <a:ext uri="{FF2B5EF4-FFF2-40B4-BE49-F238E27FC236}">
                <a16:creationId xmlns:a16="http://schemas.microsoft.com/office/drawing/2014/main" id="{2F458A90-5B20-F443-B1DA-64964697F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40" y="1180955"/>
            <a:ext cx="3859143" cy="4496089"/>
          </a:xfrm>
          <a:prstGeom prst="rect">
            <a:avLst/>
          </a:prstGeom>
        </p:spPr>
      </p:pic>
      <p:sp>
        <p:nvSpPr>
          <p:cNvPr id="7" name="Text Placeholder 4">
            <a:extLst>
              <a:ext uri="{FF2B5EF4-FFF2-40B4-BE49-F238E27FC236}">
                <a16:creationId xmlns:a16="http://schemas.microsoft.com/office/drawing/2014/main" id="{DFF249C5-2226-2D47-ADE3-A2D876338CFF}"/>
              </a:ext>
            </a:extLst>
          </p:cNvPr>
          <p:cNvSpPr txBox="1">
            <a:spLocks/>
          </p:cNvSpPr>
          <p:nvPr/>
        </p:nvSpPr>
        <p:spPr>
          <a:xfrm>
            <a:off x="1164735" y="5329461"/>
            <a:ext cx="4257726" cy="528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374A58"/>
                </a:solidFill>
              </a:rPr>
              <a:t>inside.java</a:t>
            </a:r>
            <a:endParaRPr lang="en-US" dirty="0">
              <a:solidFill>
                <a:srgbClr val="374A58"/>
              </a:solidFill>
            </a:endParaRPr>
          </a:p>
        </p:txBody>
      </p:sp>
    </p:spTree>
    <p:extLst>
      <p:ext uri="{BB962C8B-B14F-4D97-AF65-F5344CB8AC3E}">
        <p14:creationId xmlns:p14="http://schemas.microsoft.com/office/powerpoint/2010/main" val="164037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ACB9818-906B-9846-9A60-D2101090CBDC}"/>
              </a:ext>
            </a:extLst>
          </p:cNvPr>
          <p:cNvSpPr/>
          <p:nvPr/>
        </p:nvSpPr>
        <p:spPr>
          <a:xfrm>
            <a:off x="1140371" y="1210524"/>
            <a:ext cx="9911257" cy="1477328"/>
          </a:xfrm>
          <a:prstGeom prst="rect">
            <a:avLst/>
          </a:prstGeom>
        </p:spPr>
        <p:txBody>
          <a:bodyPr wrap="square">
            <a:spAutoFit/>
          </a:bodyPr>
          <a:lstStyle/>
          <a:p>
            <a:pPr algn="ctr"/>
            <a:r>
              <a:rPr lang="en-US" sz="3000" b="1" dirty="0">
                <a:solidFill>
                  <a:srgbClr val="47423D"/>
                </a:solidFill>
                <a:latin typeface="Oracle Sans" panose="020B0503020204020204" pitchFamily="34" charset="0"/>
                <a:cs typeface="Oracle Sans" panose="020B0503020204020204" pitchFamily="34" charset="0"/>
              </a:rPr>
              <a:t>Relentless pursuit </a:t>
            </a:r>
            <a:r>
              <a:rPr lang="en-US" sz="3000" dirty="0">
                <a:solidFill>
                  <a:srgbClr val="47423D"/>
                </a:solidFill>
                <a:latin typeface="Oracle Sans" panose="020B0503020204020204" pitchFamily="34" charset="0"/>
                <a:cs typeface="Oracle Sans" panose="020B0503020204020204" pitchFamily="34" charset="0"/>
              </a:rPr>
              <a:t>of </a:t>
            </a:r>
          </a:p>
          <a:p>
            <a:pPr algn="ctr"/>
            <a:endParaRPr lang="en-US" sz="3000" dirty="0">
              <a:solidFill>
                <a:srgbClr val="47423D"/>
              </a:solidFill>
              <a:latin typeface="Oracle Sans" panose="020B0503020204020204" pitchFamily="34" charset="0"/>
              <a:cs typeface="Oracle Sans" panose="020B0503020204020204" pitchFamily="34" charset="0"/>
            </a:endParaRPr>
          </a:p>
          <a:p>
            <a:pPr algn="ctr"/>
            <a:r>
              <a:rPr lang="en-US" sz="3000" b="1" dirty="0">
                <a:solidFill>
                  <a:schemeClr val="accent3"/>
                </a:solidFill>
                <a:latin typeface="Oracle Sans" panose="020B0503020204020204" pitchFamily="34" charset="0"/>
                <a:cs typeface="Oracle Sans" panose="020B0503020204020204" pitchFamily="34" charset="0"/>
              </a:rPr>
              <a:t>developer productivity </a:t>
            </a:r>
            <a:r>
              <a:rPr lang="en-US" sz="3000" dirty="0">
                <a:solidFill>
                  <a:srgbClr val="47423D"/>
                </a:solidFill>
                <a:latin typeface="Oracle Sans" panose="020B0503020204020204" pitchFamily="34" charset="0"/>
                <a:cs typeface="Oracle Sans" panose="020B0503020204020204" pitchFamily="34" charset="0"/>
              </a:rPr>
              <a:t>and </a:t>
            </a:r>
            <a:r>
              <a:rPr lang="en-US" sz="3000" b="1" dirty="0">
                <a:solidFill>
                  <a:schemeClr val="accent3"/>
                </a:solidFill>
                <a:latin typeface="Oracle Sans" panose="020B0503020204020204" pitchFamily="34" charset="0"/>
                <a:cs typeface="Oracle Sans" panose="020B0503020204020204" pitchFamily="34" charset="0"/>
              </a:rPr>
              <a:t>application performance</a:t>
            </a:r>
          </a:p>
        </p:txBody>
      </p:sp>
      <p:sp>
        <p:nvSpPr>
          <p:cNvPr id="2" name="Rectangle 1">
            <a:extLst>
              <a:ext uri="{FF2B5EF4-FFF2-40B4-BE49-F238E27FC236}">
                <a16:creationId xmlns:a16="http://schemas.microsoft.com/office/drawing/2014/main" id="{60C43BA0-42B0-374F-B163-33A505E97571}"/>
              </a:ext>
            </a:extLst>
          </p:cNvPr>
          <p:cNvSpPr/>
          <p:nvPr/>
        </p:nvSpPr>
        <p:spPr>
          <a:xfrm>
            <a:off x="765817" y="3884993"/>
            <a:ext cx="4329194" cy="861774"/>
          </a:xfrm>
          <a:prstGeom prst="rect">
            <a:avLst/>
          </a:prstGeom>
        </p:spPr>
        <p:txBody>
          <a:bodyPr wrap="square">
            <a:spAutoFit/>
          </a:bodyPr>
          <a:lstStyle/>
          <a:p>
            <a:pPr algn="r"/>
            <a:r>
              <a:rPr lang="en-US" sz="2500" dirty="0">
                <a:solidFill>
                  <a:srgbClr val="47423D"/>
                </a:solidFill>
                <a:latin typeface="Oracle Sans" panose="020B0503020204020204" pitchFamily="34" charset="0"/>
                <a:cs typeface="Oracle Sans" panose="020B0503020204020204" pitchFamily="34" charset="0"/>
              </a:rPr>
              <a:t>in the face of </a:t>
            </a:r>
          </a:p>
          <a:p>
            <a:pPr algn="r"/>
            <a:r>
              <a:rPr lang="en-US" sz="2500" b="1" dirty="0">
                <a:solidFill>
                  <a:srgbClr val="47423D"/>
                </a:solidFill>
                <a:latin typeface="Oracle Sans" panose="020B0503020204020204" pitchFamily="34" charset="0"/>
                <a:cs typeface="Oracle Sans" panose="020B0503020204020204" pitchFamily="34" charset="0"/>
              </a:rPr>
              <a:t>constant evolving…</a:t>
            </a:r>
          </a:p>
        </p:txBody>
      </p:sp>
      <p:sp>
        <p:nvSpPr>
          <p:cNvPr id="3" name="Rectangle 2">
            <a:extLst>
              <a:ext uri="{FF2B5EF4-FFF2-40B4-BE49-F238E27FC236}">
                <a16:creationId xmlns:a16="http://schemas.microsoft.com/office/drawing/2014/main" id="{A1F454CD-81B8-284D-9983-445F0B8D585F}"/>
              </a:ext>
            </a:extLst>
          </p:cNvPr>
          <p:cNvSpPr/>
          <p:nvPr/>
        </p:nvSpPr>
        <p:spPr>
          <a:xfrm>
            <a:off x="5919003" y="3292523"/>
            <a:ext cx="5606173" cy="2046714"/>
          </a:xfrm>
          <a:prstGeom prst="rect">
            <a:avLst/>
          </a:prstGeom>
        </p:spPr>
        <p:txBody>
          <a:bodyPr wrap="square">
            <a:spAutoFit/>
          </a:bodyPr>
          <a:lstStyle/>
          <a:p>
            <a:pPr marL="342900" indent="-342900">
              <a:spcAft>
                <a:spcPts val="600"/>
              </a:spcAft>
              <a:buFont typeface="+mj-lt"/>
              <a:buAutoNum type="arabicPeriod"/>
            </a:pPr>
            <a:r>
              <a:rPr lang="en-US" sz="2800" dirty="0">
                <a:solidFill>
                  <a:srgbClr val="47423D"/>
                </a:solidFill>
                <a:latin typeface="Oracle Sans" panose="020B0503020204020204" pitchFamily="34" charset="0"/>
                <a:cs typeface="Oracle Sans" panose="020B0503020204020204" pitchFamily="34" charset="0"/>
              </a:rPr>
              <a:t>programming paradigms</a:t>
            </a:r>
          </a:p>
          <a:p>
            <a:pPr marL="342900" indent="-342900">
              <a:spcAft>
                <a:spcPts val="600"/>
              </a:spcAft>
              <a:buFont typeface="+mj-lt"/>
              <a:buAutoNum type="arabicPeriod"/>
            </a:pPr>
            <a:r>
              <a:rPr lang="en-US" sz="2800" dirty="0">
                <a:solidFill>
                  <a:srgbClr val="47423D"/>
                </a:solidFill>
                <a:latin typeface="Oracle Sans" panose="020B0503020204020204" pitchFamily="34" charset="0"/>
                <a:cs typeface="Oracle Sans" panose="020B0503020204020204" pitchFamily="34" charset="0"/>
              </a:rPr>
              <a:t>application styles</a:t>
            </a:r>
          </a:p>
          <a:p>
            <a:pPr marL="342900" indent="-342900">
              <a:spcAft>
                <a:spcPts val="600"/>
              </a:spcAft>
              <a:buFont typeface="+mj-lt"/>
              <a:buAutoNum type="arabicPeriod"/>
            </a:pPr>
            <a:r>
              <a:rPr lang="en-US" sz="2800" dirty="0">
                <a:solidFill>
                  <a:srgbClr val="47423D"/>
                </a:solidFill>
                <a:latin typeface="Oracle Sans" panose="020B0503020204020204" pitchFamily="34" charset="0"/>
                <a:cs typeface="Oracle Sans" panose="020B0503020204020204" pitchFamily="34" charset="0"/>
              </a:rPr>
              <a:t>deployment models</a:t>
            </a:r>
          </a:p>
          <a:p>
            <a:pPr marL="342900" indent="-342900">
              <a:spcAft>
                <a:spcPts val="600"/>
              </a:spcAft>
              <a:buFont typeface="+mj-lt"/>
              <a:buAutoNum type="arabicPeriod"/>
            </a:pPr>
            <a:r>
              <a:rPr lang="en-US" sz="2800" dirty="0">
                <a:solidFill>
                  <a:srgbClr val="47423D"/>
                </a:solidFill>
                <a:latin typeface="Oracle Sans" panose="020B0503020204020204" pitchFamily="34" charset="0"/>
                <a:cs typeface="Oracle Sans" panose="020B0503020204020204" pitchFamily="34" charset="0"/>
              </a:rPr>
              <a:t>hardware</a:t>
            </a:r>
          </a:p>
        </p:txBody>
      </p:sp>
    </p:spTree>
    <p:extLst>
      <p:ext uri="{BB962C8B-B14F-4D97-AF65-F5344CB8AC3E}">
        <p14:creationId xmlns:p14="http://schemas.microsoft.com/office/powerpoint/2010/main" val="4391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ACB9818-906B-9846-9A60-D2101090CBDC}"/>
              </a:ext>
            </a:extLst>
          </p:cNvPr>
          <p:cNvSpPr/>
          <p:nvPr/>
        </p:nvSpPr>
        <p:spPr>
          <a:xfrm>
            <a:off x="953099" y="948554"/>
            <a:ext cx="9911257" cy="584775"/>
          </a:xfrm>
          <a:prstGeom prst="rect">
            <a:avLst/>
          </a:prstGeom>
        </p:spPr>
        <p:txBody>
          <a:bodyPr wrap="square">
            <a:spAutoFit/>
          </a:bodyPr>
          <a:lstStyle/>
          <a:p>
            <a:pPr algn="ctr"/>
            <a:r>
              <a:rPr lang="en-US" sz="3200" b="1" dirty="0">
                <a:solidFill>
                  <a:srgbClr val="47423D"/>
                </a:solidFill>
                <a:latin typeface="Oracle Sans" panose="020B0503020204020204" pitchFamily="34" charset="0"/>
                <a:cs typeface="Oracle Sans" panose="020B0503020204020204" pitchFamily="34" charset="0"/>
              </a:rPr>
              <a:t>Thoughtful Approach to Language Evolution</a:t>
            </a:r>
          </a:p>
        </p:txBody>
      </p:sp>
      <p:sp>
        <p:nvSpPr>
          <p:cNvPr id="7" name="Left-Right Arrow 6">
            <a:extLst>
              <a:ext uri="{FF2B5EF4-FFF2-40B4-BE49-F238E27FC236}">
                <a16:creationId xmlns:a16="http://schemas.microsoft.com/office/drawing/2014/main" id="{3A20AA74-FCAE-454A-B5B8-8366F8094372}"/>
              </a:ext>
            </a:extLst>
          </p:cNvPr>
          <p:cNvSpPr/>
          <p:nvPr/>
        </p:nvSpPr>
        <p:spPr>
          <a:xfrm>
            <a:off x="2673457" y="2462611"/>
            <a:ext cx="6486041" cy="829160"/>
          </a:xfrm>
          <a:prstGeom prst="leftRightArrow">
            <a:avLst/>
          </a:prstGeom>
          <a:gradFill>
            <a:gsLst>
              <a:gs pos="0">
                <a:srgbClr val="FF0000"/>
              </a:gs>
              <a:gs pos="51000">
                <a:srgbClr val="FFFF00"/>
              </a:gs>
              <a:gs pos="100000">
                <a:srgbClr val="00B050">
                  <a:lumMod val="10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7F22FEF-4020-644C-B208-103CEF782253}"/>
              </a:ext>
            </a:extLst>
          </p:cNvPr>
          <p:cNvSpPr txBox="1"/>
          <p:nvPr/>
        </p:nvSpPr>
        <p:spPr>
          <a:xfrm>
            <a:off x="3022169" y="2687337"/>
            <a:ext cx="1330492" cy="369332"/>
          </a:xfrm>
          <a:prstGeom prst="rect">
            <a:avLst/>
          </a:prstGeom>
          <a:noFill/>
        </p:spPr>
        <p:txBody>
          <a:bodyPr wrap="none" rtlCol="0">
            <a:spAutoFit/>
          </a:bodyPr>
          <a:lstStyle/>
          <a:p>
            <a:r>
              <a:rPr lang="en-US" b="1" dirty="0">
                <a:solidFill>
                  <a:srgbClr val="47423D"/>
                </a:solidFill>
              </a:rPr>
              <a:t>Less Change</a:t>
            </a:r>
          </a:p>
        </p:txBody>
      </p:sp>
      <p:sp>
        <p:nvSpPr>
          <p:cNvPr id="10" name="TextBox 9">
            <a:extLst>
              <a:ext uri="{FF2B5EF4-FFF2-40B4-BE49-F238E27FC236}">
                <a16:creationId xmlns:a16="http://schemas.microsoft.com/office/drawing/2014/main" id="{9D10FB7F-5291-ED49-A93A-202FF84E1A3C}"/>
              </a:ext>
            </a:extLst>
          </p:cNvPr>
          <p:cNvSpPr txBox="1"/>
          <p:nvPr/>
        </p:nvSpPr>
        <p:spPr>
          <a:xfrm>
            <a:off x="7390110" y="2669256"/>
            <a:ext cx="1449308" cy="369332"/>
          </a:xfrm>
          <a:prstGeom prst="rect">
            <a:avLst/>
          </a:prstGeom>
          <a:noFill/>
        </p:spPr>
        <p:txBody>
          <a:bodyPr wrap="none" rtlCol="0">
            <a:spAutoFit/>
          </a:bodyPr>
          <a:lstStyle/>
          <a:p>
            <a:r>
              <a:rPr lang="en-US" b="1" dirty="0">
                <a:solidFill>
                  <a:srgbClr val="47423D"/>
                </a:solidFill>
              </a:rPr>
              <a:t>More Change</a:t>
            </a:r>
          </a:p>
        </p:txBody>
      </p:sp>
      <p:pic>
        <p:nvPicPr>
          <p:cNvPr id="11" name="Picture 10">
            <a:extLst>
              <a:ext uri="{FF2B5EF4-FFF2-40B4-BE49-F238E27FC236}">
                <a16:creationId xmlns:a16="http://schemas.microsoft.com/office/drawing/2014/main" id="{7CDD64BB-8472-A145-9AE0-8C6036A52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2685"/>
            <a:ext cx="1491840" cy="2475315"/>
          </a:xfrm>
          <a:prstGeom prst="rect">
            <a:avLst/>
          </a:prstGeom>
        </p:spPr>
      </p:pic>
      <p:sp>
        <p:nvSpPr>
          <p:cNvPr id="12" name="TextBox 11">
            <a:extLst>
              <a:ext uri="{FF2B5EF4-FFF2-40B4-BE49-F238E27FC236}">
                <a16:creationId xmlns:a16="http://schemas.microsoft.com/office/drawing/2014/main" id="{2E0B0EA9-430A-BC4B-B1F6-A97598D5E59B}"/>
              </a:ext>
            </a:extLst>
          </p:cNvPr>
          <p:cNvSpPr txBox="1"/>
          <p:nvPr/>
        </p:nvSpPr>
        <p:spPr>
          <a:xfrm>
            <a:off x="2727701" y="3539744"/>
            <a:ext cx="2960176" cy="1323439"/>
          </a:xfrm>
          <a:prstGeom prst="rect">
            <a:avLst/>
          </a:prstGeom>
          <a:noFill/>
        </p:spPr>
        <p:txBody>
          <a:bodyPr wrap="square" rtlCol="0">
            <a:spAutoFit/>
          </a:bodyPr>
          <a:lstStyle/>
          <a:p>
            <a:r>
              <a:rPr lang="en-US" sz="2000" b="1" dirty="0">
                <a:solidFill>
                  <a:srgbClr val="47423D"/>
                </a:solidFill>
              </a:rPr>
              <a:t>Conservatism</a:t>
            </a:r>
          </a:p>
          <a:p>
            <a:r>
              <a:rPr lang="en-US" sz="2000" dirty="0">
                <a:solidFill>
                  <a:srgbClr val="47423D"/>
                </a:solidFill>
              </a:rPr>
              <a:t>Better safe than sorry</a:t>
            </a:r>
          </a:p>
          <a:p>
            <a:r>
              <a:rPr lang="en-US" sz="2000" dirty="0">
                <a:solidFill>
                  <a:srgbClr val="47423D"/>
                </a:solidFill>
              </a:rPr>
              <a:t>Compatibility</a:t>
            </a:r>
          </a:p>
          <a:p>
            <a:r>
              <a:rPr lang="en-US" sz="2000" dirty="0">
                <a:solidFill>
                  <a:srgbClr val="47423D"/>
                </a:solidFill>
              </a:rPr>
              <a:t>Don’t alienate users</a:t>
            </a:r>
          </a:p>
        </p:txBody>
      </p:sp>
      <p:sp>
        <p:nvSpPr>
          <p:cNvPr id="14" name="TextBox 13">
            <a:extLst>
              <a:ext uri="{FF2B5EF4-FFF2-40B4-BE49-F238E27FC236}">
                <a16:creationId xmlns:a16="http://schemas.microsoft.com/office/drawing/2014/main" id="{E8476E6D-02AE-4B46-97F6-2F415509C2C3}"/>
              </a:ext>
            </a:extLst>
          </p:cNvPr>
          <p:cNvSpPr txBox="1"/>
          <p:nvPr/>
        </p:nvSpPr>
        <p:spPr>
          <a:xfrm>
            <a:off x="6096000" y="3537161"/>
            <a:ext cx="2960176" cy="1015663"/>
          </a:xfrm>
          <a:prstGeom prst="rect">
            <a:avLst/>
          </a:prstGeom>
          <a:noFill/>
        </p:spPr>
        <p:txBody>
          <a:bodyPr wrap="square" rtlCol="0">
            <a:spAutoFit/>
          </a:bodyPr>
          <a:lstStyle/>
          <a:p>
            <a:pPr algn="r"/>
            <a:r>
              <a:rPr lang="en-US" sz="2000" b="1" dirty="0">
                <a:solidFill>
                  <a:srgbClr val="47423D"/>
                </a:solidFill>
              </a:rPr>
              <a:t>Innovation</a:t>
            </a:r>
          </a:p>
          <a:p>
            <a:pPr algn="r"/>
            <a:r>
              <a:rPr lang="en-US" sz="2000" dirty="0">
                <a:solidFill>
                  <a:srgbClr val="47423D"/>
                </a:solidFill>
              </a:rPr>
              <a:t>Adapting to change</a:t>
            </a:r>
          </a:p>
          <a:p>
            <a:pPr algn="r"/>
            <a:r>
              <a:rPr lang="en-US" sz="2000" dirty="0">
                <a:solidFill>
                  <a:srgbClr val="47423D"/>
                </a:solidFill>
              </a:rPr>
              <a:t>Fixing mistakes</a:t>
            </a:r>
          </a:p>
        </p:txBody>
      </p:sp>
    </p:spTree>
    <p:extLst>
      <p:ext uri="{BB962C8B-B14F-4D97-AF65-F5344CB8AC3E}">
        <p14:creationId xmlns:p14="http://schemas.microsoft.com/office/powerpoint/2010/main" val="52789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9C03A4-2426-AC45-ACD5-2C2D58F8D717}"/>
              </a:ext>
            </a:extLst>
          </p:cNvPr>
          <p:cNvSpPr>
            <a:spLocks noGrp="1"/>
          </p:cNvSpPr>
          <p:nvPr>
            <p:ph type="ftr" sz="quarter" idx="10"/>
          </p:nvPr>
        </p:nvSpPr>
        <p:spPr/>
        <p:txBody>
          <a:bodyPr/>
          <a:lstStyle/>
          <a:p>
            <a:r>
              <a:rPr lang="en-US"/>
              <a:t>Copyright © 2019 Oracle and/or its affiliates.</a:t>
            </a:r>
            <a:endParaRPr lang="en-US" dirty="0"/>
          </a:p>
        </p:txBody>
      </p:sp>
      <p:sp>
        <p:nvSpPr>
          <p:cNvPr id="3" name="Title 2">
            <a:extLst>
              <a:ext uri="{FF2B5EF4-FFF2-40B4-BE49-F238E27FC236}">
                <a16:creationId xmlns:a16="http://schemas.microsoft.com/office/drawing/2014/main" id="{F90C27C9-B543-4A4C-9A86-D5D1DE4AECAD}"/>
              </a:ext>
            </a:extLst>
          </p:cNvPr>
          <p:cNvSpPr>
            <a:spLocks noGrp="1"/>
          </p:cNvSpPr>
          <p:nvPr>
            <p:ph type="title"/>
          </p:nvPr>
        </p:nvSpPr>
        <p:spPr>
          <a:xfrm>
            <a:off x="838200" y="2766218"/>
            <a:ext cx="10515600" cy="1325563"/>
          </a:xfrm>
        </p:spPr>
        <p:txBody>
          <a:bodyPr/>
          <a:lstStyle/>
          <a:p>
            <a:pPr algn="ctr"/>
            <a:r>
              <a:rPr lang="en-US" b="1" dirty="0">
                <a:latin typeface="Oracle Sans" panose="020B0503020204020204" pitchFamily="34" charset="0"/>
              </a:rPr>
              <a:t>25 reasons the future of Java is Bright</a:t>
            </a:r>
          </a:p>
        </p:txBody>
      </p:sp>
    </p:spTree>
    <p:extLst>
      <p:ext uri="{BB962C8B-B14F-4D97-AF65-F5344CB8AC3E}">
        <p14:creationId xmlns:p14="http://schemas.microsoft.com/office/powerpoint/2010/main" val="218734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B27E7E9-7B13-9C41-9003-B14897E1AD02}"/>
              </a:ext>
            </a:extLst>
          </p:cNvPr>
          <p:cNvSpPr txBox="1">
            <a:spLocks/>
          </p:cNvSpPr>
          <p:nvPr/>
        </p:nvSpPr>
        <p:spPr>
          <a:xfrm>
            <a:off x="1152524" y="781051"/>
            <a:ext cx="9886950" cy="844550"/>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pPr algn="ctr"/>
            <a:r>
              <a:rPr lang="en-US" b="1" dirty="0">
                <a:latin typeface="Oracle Sans" panose="020B0503020204020204" pitchFamily="34" charset="0"/>
              </a:rPr>
              <a:t>Preserving Java’s Virtues </a:t>
            </a:r>
          </a:p>
        </p:txBody>
      </p:sp>
      <p:pic>
        <p:nvPicPr>
          <p:cNvPr id="4" name="Picture 3">
            <a:extLst>
              <a:ext uri="{FF2B5EF4-FFF2-40B4-BE49-F238E27FC236}">
                <a16:creationId xmlns:a16="http://schemas.microsoft.com/office/drawing/2014/main" id="{3A474E1D-F55A-6C49-9C8A-95DBF0FBD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59" y="1824309"/>
            <a:ext cx="2192680" cy="3566407"/>
          </a:xfrm>
          <a:prstGeom prst="rect">
            <a:avLst/>
          </a:prstGeom>
        </p:spPr>
      </p:pic>
      <p:sp>
        <p:nvSpPr>
          <p:cNvPr id="5" name="Content Placeholder 2">
            <a:extLst>
              <a:ext uri="{FF2B5EF4-FFF2-40B4-BE49-F238E27FC236}">
                <a16:creationId xmlns:a16="http://schemas.microsoft.com/office/drawing/2014/main" id="{728B2DDA-03D3-1E4B-B628-93BF5142497F}"/>
              </a:ext>
            </a:extLst>
          </p:cNvPr>
          <p:cNvSpPr txBox="1">
            <a:spLocks/>
          </p:cNvSpPr>
          <p:nvPr/>
        </p:nvSpPr>
        <p:spPr>
          <a:xfrm>
            <a:off x="508997" y="2046714"/>
            <a:ext cx="4490662" cy="138228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a:solidFill>
                  <a:schemeClr val="accent3"/>
                </a:solidFill>
                <a:latin typeface="Oracle Sans" panose="020B0503020204020204" pitchFamily="34" charset="0"/>
                <a:cs typeface="Oracle Sans" panose="020B0503020204020204" pitchFamily="34" charset="0"/>
              </a:rPr>
              <a:t>Ease of Use</a:t>
            </a:r>
            <a:br>
              <a:rPr lang="en-US" sz="2000" dirty="0">
                <a:solidFill>
                  <a:schemeClr val="accent3"/>
                </a:solidFill>
                <a:latin typeface="Oracle Sans" panose="020B0503020204020204" pitchFamily="34" charset="0"/>
                <a:cs typeface="Oracle Sans" panose="020B0503020204020204" pitchFamily="34" charset="0"/>
              </a:rPr>
            </a:br>
            <a:r>
              <a:rPr lang="en-US" sz="2000" dirty="0">
                <a:latin typeface="Oracle Sans" panose="020B0503020204020204" pitchFamily="34" charset="0"/>
                <a:cs typeface="Oracle Sans" panose="020B0503020204020204" pitchFamily="34" charset="0"/>
              </a:rPr>
              <a:t>Language fundamentals based on improving C++ to provide powerful, simple to use language.</a:t>
            </a:r>
          </a:p>
        </p:txBody>
      </p:sp>
      <p:sp>
        <p:nvSpPr>
          <p:cNvPr id="6" name="Content Placeholder 2">
            <a:extLst>
              <a:ext uri="{FF2B5EF4-FFF2-40B4-BE49-F238E27FC236}">
                <a16:creationId xmlns:a16="http://schemas.microsoft.com/office/drawing/2014/main" id="{734656D1-8585-7D41-9905-4C7410C8F2FE}"/>
              </a:ext>
            </a:extLst>
          </p:cNvPr>
          <p:cNvSpPr txBox="1">
            <a:spLocks/>
          </p:cNvSpPr>
          <p:nvPr/>
        </p:nvSpPr>
        <p:spPr>
          <a:xfrm>
            <a:off x="7653513" y="2046714"/>
            <a:ext cx="4294433" cy="138228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a:solidFill>
                  <a:schemeClr val="accent3"/>
                </a:solidFill>
                <a:latin typeface="Oracle Sans" panose="020B0503020204020204" pitchFamily="34" charset="0"/>
                <a:cs typeface="Oracle Sans" panose="020B0503020204020204" pitchFamily="34" charset="0"/>
              </a:rPr>
              <a:t>Security</a:t>
            </a:r>
            <a:br>
              <a:rPr lang="en-US" sz="2000" dirty="0">
                <a:solidFill>
                  <a:schemeClr val="accent3"/>
                </a:solidFill>
                <a:latin typeface="Oracle Sans" panose="020B0503020204020204" pitchFamily="34" charset="0"/>
                <a:cs typeface="Oracle Sans" panose="020B0503020204020204" pitchFamily="34" charset="0"/>
              </a:rPr>
            </a:br>
            <a:r>
              <a:rPr lang="en-US" sz="2000" dirty="0">
                <a:latin typeface="Oracle Sans" panose="020B0503020204020204" pitchFamily="34" charset="0"/>
                <a:cs typeface="Oracle Sans" panose="020B0503020204020204" pitchFamily="34" charset="0"/>
              </a:rPr>
              <a:t>Java’s architecture, originally designed for embedded devices, was designed with security in mind.</a:t>
            </a:r>
          </a:p>
        </p:txBody>
      </p:sp>
      <p:sp>
        <p:nvSpPr>
          <p:cNvPr id="9" name="Content Placeholder 2">
            <a:extLst>
              <a:ext uri="{FF2B5EF4-FFF2-40B4-BE49-F238E27FC236}">
                <a16:creationId xmlns:a16="http://schemas.microsoft.com/office/drawing/2014/main" id="{E9C527A3-1D91-8442-81AE-2588B30DED77}"/>
              </a:ext>
            </a:extLst>
          </p:cNvPr>
          <p:cNvSpPr txBox="1">
            <a:spLocks/>
          </p:cNvSpPr>
          <p:nvPr/>
        </p:nvSpPr>
        <p:spPr>
          <a:xfrm>
            <a:off x="508997" y="4552951"/>
            <a:ext cx="4490662" cy="138228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a:solidFill>
                  <a:schemeClr val="accent3"/>
                </a:solidFill>
                <a:latin typeface="Oracle Sans" panose="020B0503020204020204" pitchFamily="34" charset="0"/>
                <a:cs typeface="Oracle Sans" panose="020B0503020204020204" pitchFamily="34" charset="0"/>
              </a:rPr>
              <a:t>Reliability</a:t>
            </a:r>
            <a:br>
              <a:rPr lang="en-US" sz="2000" dirty="0">
                <a:solidFill>
                  <a:schemeClr val="accent3"/>
                </a:solidFill>
                <a:latin typeface="Oracle Sans" panose="020B0503020204020204" pitchFamily="34" charset="0"/>
                <a:cs typeface="Oracle Sans" panose="020B0503020204020204" pitchFamily="34" charset="0"/>
              </a:rPr>
            </a:br>
            <a:r>
              <a:rPr lang="en-US" sz="2000" dirty="0">
                <a:latin typeface="Oracle Sans" panose="020B0503020204020204" pitchFamily="34" charset="0"/>
                <a:cs typeface="Oracle Sans" panose="020B0503020204020204" pitchFamily="34" charset="0"/>
              </a:rPr>
              <a:t>Java is strongly typed with heavily tested libraries and extensive tooling making Java robust.</a:t>
            </a:r>
            <a:endParaRPr lang="en-US" sz="2000" dirty="0">
              <a:solidFill>
                <a:schemeClr val="accent3"/>
              </a:solidFill>
              <a:latin typeface="Oracle Sans" panose="020B0503020204020204" pitchFamily="34" charset="0"/>
              <a:cs typeface="Oracle Sans" panose="020B0503020204020204" pitchFamily="34" charset="0"/>
            </a:endParaRPr>
          </a:p>
        </p:txBody>
      </p:sp>
      <p:sp>
        <p:nvSpPr>
          <p:cNvPr id="10" name="Content Placeholder 2">
            <a:extLst>
              <a:ext uri="{FF2B5EF4-FFF2-40B4-BE49-F238E27FC236}">
                <a16:creationId xmlns:a16="http://schemas.microsoft.com/office/drawing/2014/main" id="{AAB34206-B2C2-DD4C-8470-78BD531D6444}"/>
              </a:ext>
            </a:extLst>
          </p:cNvPr>
          <p:cNvSpPr txBox="1">
            <a:spLocks/>
          </p:cNvSpPr>
          <p:nvPr/>
        </p:nvSpPr>
        <p:spPr>
          <a:xfrm>
            <a:off x="7653512" y="4552951"/>
            <a:ext cx="4294433" cy="138228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a:solidFill>
                  <a:schemeClr val="accent3"/>
                </a:solidFill>
                <a:latin typeface="Oracle Sans" panose="020B0503020204020204" pitchFamily="34" charset="0"/>
                <a:cs typeface="Oracle Sans" panose="020B0503020204020204" pitchFamily="34" charset="0"/>
              </a:rPr>
              <a:t>Platform Independence</a:t>
            </a:r>
            <a:br>
              <a:rPr lang="en-US" sz="2000" dirty="0">
                <a:solidFill>
                  <a:schemeClr val="accent3"/>
                </a:solidFill>
                <a:latin typeface="Oracle Sans" panose="020B0503020204020204" pitchFamily="34" charset="0"/>
                <a:cs typeface="Oracle Sans" panose="020B0503020204020204" pitchFamily="34" charset="0"/>
              </a:rPr>
            </a:br>
            <a:r>
              <a:rPr lang="en-US" sz="2000" dirty="0">
                <a:latin typeface="Oracle Sans" panose="020B0503020204020204" pitchFamily="34" charset="0"/>
                <a:cs typeface="Oracle Sans" panose="020B0503020204020204" pitchFamily="34" charset="0"/>
              </a:rPr>
              <a:t>Carrying forward the “Write once, run anywhere”; agnostic of operating system and hardware.</a:t>
            </a:r>
          </a:p>
        </p:txBody>
      </p:sp>
      <p:sp>
        <p:nvSpPr>
          <p:cNvPr id="11" name="Slide Number Placeholder 2">
            <a:extLst>
              <a:ext uri="{FF2B5EF4-FFF2-40B4-BE49-F238E27FC236}">
                <a16:creationId xmlns:a16="http://schemas.microsoft.com/office/drawing/2014/main" id="{13163DD5-FF88-C244-AA52-6DA1FA140E78}"/>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7</a:t>
            </a:fld>
            <a:endParaRPr lang="en-US" dirty="0"/>
          </a:p>
        </p:txBody>
      </p:sp>
      <p:sp>
        <p:nvSpPr>
          <p:cNvPr id="13" name="Footer Placeholder 1">
            <a:extLst>
              <a:ext uri="{FF2B5EF4-FFF2-40B4-BE49-F238E27FC236}">
                <a16:creationId xmlns:a16="http://schemas.microsoft.com/office/drawing/2014/main" id="{C2D3856B-D285-964D-8FBC-8F1A5B8B1154}"/>
              </a:ext>
            </a:extLst>
          </p:cNvPr>
          <p:cNvSpPr>
            <a:spLocks noGrp="1"/>
          </p:cNvSpPr>
          <p:nvPr>
            <p:ph type="ftr" sz="quarter" idx="10"/>
          </p:nvPr>
        </p:nvSpPr>
        <p:spPr>
          <a:xfrm>
            <a:off x="1857308" y="6512923"/>
            <a:ext cx="7660010" cy="365125"/>
          </a:xfrm>
        </p:spPr>
        <p:txBody>
          <a:bodyPr/>
          <a:lstStyle/>
          <a:p>
            <a:r>
              <a:rPr lang="en-US" dirty="0"/>
              <a:t>Copyright © 2020 Oracle and/or its affiliates.</a:t>
            </a:r>
          </a:p>
        </p:txBody>
      </p:sp>
      <p:grpSp>
        <p:nvGrpSpPr>
          <p:cNvPr id="8" name="Group 7">
            <a:extLst>
              <a:ext uri="{FF2B5EF4-FFF2-40B4-BE49-F238E27FC236}">
                <a16:creationId xmlns:a16="http://schemas.microsoft.com/office/drawing/2014/main" id="{B0CF6622-11A8-3B4D-A057-DBC8A3FCEBEB}"/>
              </a:ext>
            </a:extLst>
          </p:cNvPr>
          <p:cNvGrpSpPr/>
          <p:nvPr/>
        </p:nvGrpSpPr>
        <p:grpSpPr>
          <a:xfrm>
            <a:off x="584286" y="490144"/>
            <a:ext cx="1136476" cy="1135457"/>
            <a:chOff x="584286" y="490144"/>
            <a:chExt cx="1136476" cy="1135457"/>
          </a:xfrm>
        </p:grpSpPr>
        <p:sp>
          <p:nvSpPr>
            <p:cNvPr id="12" name="Oval 6">
              <a:extLst>
                <a:ext uri="{FF2B5EF4-FFF2-40B4-BE49-F238E27FC236}">
                  <a16:creationId xmlns:a16="http://schemas.microsoft.com/office/drawing/2014/main" id="{133F265E-447F-EF4C-896A-094625F986B5}"/>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7" name="TextBox 6">
              <a:extLst>
                <a:ext uri="{FF2B5EF4-FFF2-40B4-BE49-F238E27FC236}">
                  <a16:creationId xmlns:a16="http://schemas.microsoft.com/office/drawing/2014/main" id="{0D8847F7-50BC-BB45-AFDB-162BB3167FB5}"/>
                </a:ext>
              </a:extLst>
            </p:cNvPr>
            <p:cNvSpPr txBox="1"/>
            <p:nvPr/>
          </p:nvSpPr>
          <p:spPr>
            <a:xfrm>
              <a:off x="893216"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1</a:t>
              </a:r>
            </a:p>
          </p:txBody>
        </p:sp>
      </p:grpSp>
    </p:spTree>
    <p:extLst>
      <p:ext uri="{BB962C8B-B14F-4D97-AF65-F5344CB8AC3E}">
        <p14:creationId xmlns:p14="http://schemas.microsoft.com/office/powerpoint/2010/main" val="319003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7" name="Text Placeholder 6">
            <a:extLst>
              <a:ext uri="{FF2B5EF4-FFF2-40B4-BE49-F238E27FC236}">
                <a16:creationId xmlns:a16="http://schemas.microsoft.com/office/drawing/2014/main" id="{4C66980D-E5F4-6146-ADB2-A547E51190E8}"/>
              </a:ext>
            </a:extLst>
          </p:cNvPr>
          <p:cNvSpPr>
            <a:spLocks noGrp="1"/>
          </p:cNvSpPr>
          <p:nvPr>
            <p:ph type="body" sz="quarter" idx="4294967295"/>
          </p:nvPr>
        </p:nvSpPr>
        <p:spPr>
          <a:xfrm>
            <a:off x="1691567" y="3335494"/>
            <a:ext cx="8808860" cy="2556254"/>
          </a:xfrm>
        </p:spPr>
        <p:txBody>
          <a:bodyPr>
            <a:normAutofit/>
          </a:bodyPr>
          <a:lstStyle/>
          <a:p>
            <a:pPr algn="ctr"/>
            <a:r>
              <a:rPr lang="en-US" sz="3200" dirty="0"/>
              <a:t>“The place to collaborate on an open-source implementation of Java SE, and related projects.”</a:t>
            </a:r>
          </a:p>
          <a:p>
            <a:pPr marL="365760" lvl="1" algn="ctr"/>
            <a:endParaRPr lang="en-GB" sz="3200" dirty="0"/>
          </a:p>
          <a:p>
            <a:pPr marL="365760" lvl="1" algn="ctr"/>
            <a:endParaRPr lang="en-US" sz="3200" dirty="0"/>
          </a:p>
          <a:p>
            <a:pPr algn="ctr"/>
            <a:endParaRPr lang="en-US" sz="3200" dirty="0"/>
          </a:p>
          <a:p>
            <a:pPr marL="365760" lvl="1" algn="ctr"/>
            <a:endParaRPr lang="en-US" sz="3200" dirty="0"/>
          </a:p>
          <a:p>
            <a:pPr marL="365760" lvl="1" algn="ctr"/>
            <a:endParaRPr lang="en-US" sz="3200" dirty="0"/>
          </a:p>
        </p:txBody>
      </p:sp>
      <p:sp>
        <p:nvSpPr>
          <p:cNvPr id="15" name="Title 14">
            <a:extLst>
              <a:ext uri="{FF2B5EF4-FFF2-40B4-BE49-F238E27FC236}">
                <a16:creationId xmlns:a16="http://schemas.microsoft.com/office/drawing/2014/main" id="{F236B212-BDC5-ED44-8FA6-35A2D78D3B53}"/>
              </a:ext>
            </a:extLst>
          </p:cNvPr>
          <p:cNvSpPr>
            <a:spLocks noGrp="1"/>
          </p:cNvSpPr>
          <p:nvPr>
            <p:ph type="title" idx="4294967295"/>
          </p:nvPr>
        </p:nvSpPr>
        <p:spPr>
          <a:xfrm>
            <a:off x="510890" y="2273929"/>
            <a:ext cx="10671175" cy="822325"/>
          </a:xfrm>
        </p:spPr>
        <p:txBody>
          <a:bodyPr/>
          <a:lstStyle/>
          <a:p>
            <a:pPr algn="ctr"/>
            <a:r>
              <a:rPr lang="en-GB" b="1" dirty="0">
                <a:latin typeface="Oracle Sans" panose="020B0503020204020204" pitchFamily="34" charset="0"/>
              </a:rPr>
              <a:t>Foster Open Innovation</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8</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06864"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2</a:t>
              </a:r>
            </a:p>
          </p:txBody>
        </p:sp>
      </p:grpSp>
      <p:sp>
        <p:nvSpPr>
          <p:cNvPr id="16" name="TextBox 15">
            <a:extLst>
              <a:ext uri="{FF2B5EF4-FFF2-40B4-BE49-F238E27FC236}">
                <a16:creationId xmlns:a16="http://schemas.microsoft.com/office/drawing/2014/main" id="{639D39FE-6A81-E74A-8982-940F03B570AA}"/>
              </a:ext>
            </a:extLst>
          </p:cNvPr>
          <p:cNvSpPr txBox="1"/>
          <p:nvPr/>
        </p:nvSpPr>
        <p:spPr>
          <a:xfrm>
            <a:off x="2340589" y="5223008"/>
            <a:ext cx="751081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openjdk.java.net</a:t>
            </a:r>
            <a:r>
              <a:rPr lang="en-US" sz="2400" dirty="0">
                <a:solidFill>
                  <a:schemeClr val="accent3"/>
                </a:solidFill>
                <a:latin typeface="Oracle Sans Light" panose="020B0403020204020204" pitchFamily="34" charset="0"/>
                <a:cs typeface="Oracle Sans Light" panose="020B0403020204020204" pitchFamily="34" charset="0"/>
              </a:rPr>
              <a:t>/</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148429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E8B3F3-2498-9849-909F-808D67F66B1B}"/>
              </a:ext>
            </a:extLst>
          </p:cNvPr>
          <p:cNvSpPr>
            <a:spLocks noGrp="1"/>
          </p:cNvSpPr>
          <p:nvPr>
            <p:ph type="ftr" sz="quarter" idx="10"/>
          </p:nvPr>
        </p:nvSpPr>
        <p:spPr/>
        <p:txBody>
          <a:bodyPr/>
          <a:lstStyle/>
          <a:p>
            <a:r>
              <a:rPr lang="en-US" dirty="0"/>
              <a:t>Copyright © 2020, Oracle and/or its affiliates</a:t>
            </a:r>
          </a:p>
        </p:txBody>
      </p:sp>
      <p:sp>
        <p:nvSpPr>
          <p:cNvPr id="7" name="Text Placeholder 6">
            <a:extLst>
              <a:ext uri="{FF2B5EF4-FFF2-40B4-BE49-F238E27FC236}">
                <a16:creationId xmlns:a16="http://schemas.microsoft.com/office/drawing/2014/main" id="{4C66980D-E5F4-6146-ADB2-A547E51190E8}"/>
              </a:ext>
            </a:extLst>
          </p:cNvPr>
          <p:cNvSpPr>
            <a:spLocks noGrp="1"/>
          </p:cNvSpPr>
          <p:nvPr>
            <p:ph type="body" sz="quarter" idx="4294967295"/>
          </p:nvPr>
        </p:nvSpPr>
        <p:spPr>
          <a:xfrm>
            <a:off x="1861381" y="3383059"/>
            <a:ext cx="8469232" cy="2556254"/>
          </a:xfrm>
        </p:spPr>
        <p:txBody>
          <a:bodyPr>
            <a:normAutofit/>
          </a:bodyPr>
          <a:lstStyle/>
          <a:p>
            <a:pPr algn="ctr"/>
            <a:r>
              <a:rPr lang="en-US" sz="3200" dirty="0"/>
              <a:t>“Mailing lists on </a:t>
            </a:r>
            <a:r>
              <a:rPr lang="en-US" sz="3200" dirty="0" err="1"/>
              <a:t>mail.openjdk.java.net</a:t>
            </a:r>
            <a:r>
              <a:rPr lang="en-US" sz="3200" dirty="0"/>
              <a:t> that you can subscribe to and follow the conversations around development progress.”</a:t>
            </a:r>
          </a:p>
          <a:p>
            <a:pPr marL="365760" lvl="1" algn="ctr"/>
            <a:endParaRPr lang="en-GB" sz="3200" dirty="0"/>
          </a:p>
          <a:p>
            <a:pPr marL="365760" lvl="1" algn="ctr"/>
            <a:endParaRPr lang="en-US" sz="3200" dirty="0"/>
          </a:p>
          <a:p>
            <a:pPr algn="ctr"/>
            <a:endParaRPr lang="en-US" sz="3200" dirty="0"/>
          </a:p>
          <a:p>
            <a:pPr marL="365760" lvl="1" algn="ctr"/>
            <a:endParaRPr lang="en-US" sz="3200" dirty="0"/>
          </a:p>
          <a:p>
            <a:pPr marL="365760" lvl="1" algn="ctr"/>
            <a:endParaRPr lang="en-US" sz="3200" dirty="0"/>
          </a:p>
        </p:txBody>
      </p:sp>
      <p:sp>
        <p:nvSpPr>
          <p:cNvPr id="15" name="Title 14">
            <a:extLst>
              <a:ext uri="{FF2B5EF4-FFF2-40B4-BE49-F238E27FC236}">
                <a16:creationId xmlns:a16="http://schemas.microsoft.com/office/drawing/2014/main" id="{F236B212-BDC5-ED44-8FA6-35A2D78D3B53}"/>
              </a:ext>
            </a:extLst>
          </p:cNvPr>
          <p:cNvSpPr>
            <a:spLocks noGrp="1"/>
          </p:cNvSpPr>
          <p:nvPr>
            <p:ph type="title" idx="4294967295"/>
          </p:nvPr>
        </p:nvSpPr>
        <p:spPr>
          <a:xfrm>
            <a:off x="510890" y="2273929"/>
            <a:ext cx="10671175" cy="822325"/>
          </a:xfrm>
        </p:spPr>
        <p:txBody>
          <a:bodyPr/>
          <a:lstStyle/>
          <a:p>
            <a:pPr algn="ctr"/>
            <a:r>
              <a:rPr lang="en-GB" b="1" dirty="0">
                <a:latin typeface="Oracle Sans" panose="020B0503020204020204" pitchFamily="34" charset="0"/>
              </a:rPr>
              <a:t>Open Development</a:t>
            </a:r>
          </a:p>
        </p:txBody>
      </p:sp>
      <p:pic>
        <p:nvPicPr>
          <p:cNvPr id="8" name="Picture 7">
            <a:extLst>
              <a:ext uri="{FF2B5EF4-FFF2-40B4-BE49-F238E27FC236}">
                <a16:creationId xmlns:a16="http://schemas.microsoft.com/office/drawing/2014/main" id="{777AA556-71A6-2B40-8591-F2281ECE1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258" y="799452"/>
            <a:ext cx="4345481" cy="1187672"/>
          </a:xfrm>
          <a:prstGeom prst="rect">
            <a:avLst/>
          </a:prstGeom>
        </p:spPr>
      </p:pic>
      <p:sp>
        <p:nvSpPr>
          <p:cNvPr id="9" name="Slide Number Placeholder 2">
            <a:extLst>
              <a:ext uri="{FF2B5EF4-FFF2-40B4-BE49-F238E27FC236}">
                <a16:creationId xmlns:a16="http://schemas.microsoft.com/office/drawing/2014/main" id="{7E15BA5E-1CBC-AB48-A68D-273BEEDD4D45}"/>
              </a:ext>
            </a:extLst>
          </p:cNvPr>
          <p:cNvSpPr txBox="1">
            <a:spLocks/>
          </p:cNvSpPr>
          <p:nvPr/>
        </p:nvSpPr>
        <p:spPr>
          <a:xfrm>
            <a:off x="59101" y="6440634"/>
            <a:ext cx="386443"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mtClean="0"/>
              <a:pPr/>
              <a:t>9</a:t>
            </a:fld>
            <a:endParaRPr lang="en-US" dirty="0"/>
          </a:p>
        </p:txBody>
      </p:sp>
      <p:grpSp>
        <p:nvGrpSpPr>
          <p:cNvPr id="12" name="Group 11">
            <a:extLst>
              <a:ext uri="{FF2B5EF4-FFF2-40B4-BE49-F238E27FC236}">
                <a16:creationId xmlns:a16="http://schemas.microsoft.com/office/drawing/2014/main" id="{0D3306F0-7DBE-A746-B408-FEA0E07230B8}"/>
              </a:ext>
            </a:extLst>
          </p:cNvPr>
          <p:cNvGrpSpPr/>
          <p:nvPr/>
        </p:nvGrpSpPr>
        <p:grpSpPr>
          <a:xfrm>
            <a:off x="584286" y="490144"/>
            <a:ext cx="1136476" cy="1135457"/>
            <a:chOff x="584286" y="490144"/>
            <a:chExt cx="1136476" cy="1135457"/>
          </a:xfrm>
        </p:grpSpPr>
        <p:sp>
          <p:nvSpPr>
            <p:cNvPr id="13" name="Oval 6">
              <a:extLst>
                <a:ext uri="{FF2B5EF4-FFF2-40B4-BE49-F238E27FC236}">
                  <a16:creationId xmlns:a16="http://schemas.microsoft.com/office/drawing/2014/main" id="{092BDDC7-9122-1B41-B9DF-9136FE6D57D1}"/>
                </a:ext>
              </a:extLst>
            </p:cNvPr>
            <p:cNvSpPr>
              <a:spLocks noChangeArrowheads="1"/>
            </p:cNvSpPr>
            <p:nvPr/>
          </p:nvSpPr>
          <p:spPr bwMode="auto">
            <a:xfrm>
              <a:off x="584286" y="490144"/>
              <a:ext cx="1136476" cy="1135457"/>
            </a:xfrm>
            <a:prstGeom prst="ellipse">
              <a:avLst/>
            </a:prstGeom>
            <a:noFill/>
            <a:ln w="101600" cap="flat">
              <a:solidFill>
                <a:schemeClr val="accent3"/>
              </a:solidFill>
              <a:prstDash val="solid"/>
              <a:miter lim="800000"/>
              <a:headEnd/>
              <a:tailEnd/>
            </a:ln>
            <a:effectLst/>
            <a:scene3d>
              <a:camera prst="orthographicFront"/>
              <a:lightRig rig="threePt" dir="t"/>
            </a:scene3d>
            <a:sp3d>
              <a:bevelT/>
            </a:sp3d>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121888" tIns="60944" rIns="121888" bIns="60944" numCol="1" anchor="t" anchorCtr="0" compatLnSpc="1">
              <a:prstTxWarp prst="textNoShape">
                <a:avLst/>
              </a:prstTxWarp>
            </a:bodyPr>
            <a:lstStyle/>
            <a:p>
              <a:endParaRPr lang="en-US" sz="2399"/>
            </a:p>
          </p:txBody>
        </p:sp>
        <p:sp>
          <p:nvSpPr>
            <p:cNvPr id="14" name="TextBox 13">
              <a:extLst>
                <a:ext uri="{FF2B5EF4-FFF2-40B4-BE49-F238E27FC236}">
                  <a16:creationId xmlns:a16="http://schemas.microsoft.com/office/drawing/2014/main" id="{6FDBC622-A81F-4044-BDF0-56AE46AA5170}"/>
                </a:ext>
              </a:extLst>
            </p:cNvPr>
            <p:cNvSpPr txBox="1"/>
            <p:nvPr/>
          </p:nvSpPr>
          <p:spPr>
            <a:xfrm>
              <a:off x="920512" y="647076"/>
              <a:ext cx="464023" cy="766437"/>
            </a:xfrm>
            <a:prstGeom prst="rect">
              <a:avLst/>
            </a:prstGeom>
            <a:noFill/>
          </p:spPr>
          <p:txBody>
            <a:bodyPr wrap="square" lIns="0" rIns="0" rtlCol="0">
              <a:noAutofit/>
              <a:scene3d>
                <a:camera prst="orthographicFront"/>
                <a:lightRig rig="threePt" dir="t"/>
              </a:scene3d>
              <a:sp3d extrusionH="57150">
                <a:bevelT w="82550" h="38100" prst="coolSlant"/>
              </a:sp3d>
            </a:bodyPr>
            <a:lstStyle/>
            <a:p>
              <a:pPr algn="ctr"/>
              <a:r>
                <a:rPr lang="en-US" sz="5400" b="1" dirty="0">
                  <a:solidFill>
                    <a:schemeClr val="accent3"/>
                  </a:solidFill>
                  <a:effectLst>
                    <a:outerShdw blurRad="76200" dist="38100" dir="2760000" sx="103000" sy="103000" algn="tl" rotWithShape="0">
                      <a:prstClr val="black">
                        <a:alpha val="40000"/>
                      </a:prstClr>
                    </a:outerShdw>
                  </a:effectLst>
                  <a:latin typeface="Oracle Sans" panose="020B0503020204020204" pitchFamily="34" charset="0"/>
                  <a:cs typeface="Oracle Sans" panose="020B0503020204020204" pitchFamily="34" charset="0"/>
                </a:rPr>
                <a:t>3</a:t>
              </a:r>
            </a:p>
          </p:txBody>
        </p:sp>
      </p:grpSp>
      <p:sp>
        <p:nvSpPr>
          <p:cNvPr id="2" name="TextBox 1">
            <a:extLst>
              <a:ext uri="{FF2B5EF4-FFF2-40B4-BE49-F238E27FC236}">
                <a16:creationId xmlns:a16="http://schemas.microsoft.com/office/drawing/2014/main" id="{BA79097F-0ED3-754B-BD02-993C6661F2FF}"/>
              </a:ext>
            </a:extLst>
          </p:cNvPr>
          <p:cNvSpPr txBox="1"/>
          <p:nvPr/>
        </p:nvSpPr>
        <p:spPr>
          <a:xfrm>
            <a:off x="2340589" y="5557378"/>
            <a:ext cx="7510817" cy="668740"/>
          </a:xfrm>
          <a:prstGeom prst="rect">
            <a:avLst/>
          </a:prstGeom>
          <a:noFill/>
        </p:spPr>
        <p:txBody>
          <a:bodyPr wrap="square" lIns="0" rIns="0" rtlCol="0">
            <a:noAutofit/>
          </a:bodyPr>
          <a:lstStyle/>
          <a:p>
            <a:pPr algn="ctr"/>
            <a:r>
              <a:rPr lang="en-US" sz="2400" dirty="0">
                <a:solidFill>
                  <a:schemeClr val="accent3"/>
                </a:solidFill>
                <a:latin typeface="Oracle Sans Light" panose="020B0403020204020204" pitchFamily="34" charset="0"/>
                <a:cs typeface="Oracle Sans Light" panose="020B0403020204020204" pitchFamily="34" charset="0"/>
              </a:rPr>
              <a:t>https://</a:t>
            </a:r>
            <a:r>
              <a:rPr lang="en-US" sz="2400" dirty="0" err="1">
                <a:solidFill>
                  <a:schemeClr val="accent3"/>
                </a:solidFill>
                <a:latin typeface="Oracle Sans Light" panose="020B0403020204020204" pitchFamily="34" charset="0"/>
                <a:cs typeface="Oracle Sans Light" panose="020B0403020204020204" pitchFamily="34" charset="0"/>
              </a:rPr>
              <a:t>mail.openjdk.java.net</a:t>
            </a:r>
            <a:r>
              <a:rPr lang="en-US" sz="2400" dirty="0">
                <a:solidFill>
                  <a:schemeClr val="accent3"/>
                </a:solidFill>
                <a:latin typeface="Oracle Sans Light" panose="020B0403020204020204" pitchFamily="34" charset="0"/>
                <a:cs typeface="Oracle Sans Light" panose="020B0403020204020204" pitchFamily="34" charset="0"/>
              </a:rPr>
              <a:t>/mailman/</a:t>
            </a:r>
            <a:r>
              <a:rPr lang="en-US" sz="2400" dirty="0" err="1">
                <a:solidFill>
                  <a:schemeClr val="accent3"/>
                </a:solidFill>
                <a:latin typeface="Oracle Sans Light" panose="020B0403020204020204" pitchFamily="34" charset="0"/>
                <a:cs typeface="Oracle Sans Light" panose="020B0403020204020204" pitchFamily="34" charset="0"/>
              </a:rPr>
              <a:t>listinfo</a:t>
            </a:r>
            <a:endParaRPr lang="en-US" sz="2400" b="0" i="0" dirty="0">
              <a:solidFill>
                <a:schemeClr val="accent3"/>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514856589"/>
      </p:ext>
    </p:extLst>
  </p:cSld>
  <p:clrMapOvr>
    <a:masterClrMapping/>
  </p:clrMapOvr>
</p:sld>
</file>

<file path=ppt/theme/theme1.xml><?xml version="1.0" encoding="utf-8"?>
<a:theme xmlns:a="http://schemas.openxmlformats.org/drawingml/2006/main" name="Java">
  <a:themeElements>
    <a:clrScheme name="Java 2019">
      <a:dk1>
        <a:srgbClr val="4E5051"/>
      </a:dk1>
      <a:lt1>
        <a:srgbClr val="FFFFFF"/>
      </a:lt1>
      <a:dk2>
        <a:srgbClr val="939699"/>
      </a:dk2>
      <a:lt2>
        <a:srgbClr val="DEE0E0"/>
      </a:lt2>
      <a:accent1>
        <a:srgbClr val="006275"/>
      </a:accent1>
      <a:accent2>
        <a:srgbClr val="008EA5"/>
      </a:accent2>
      <a:accent3>
        <a:srgbClr val="00758F"/>
      </a:accent3>
      <a:accent4>
        <a:srgbClr val="F5AC4C"/>
      </a:accent4>
      <a:accent5>
        <a:srgbClr val="F29111"/>
      </a:accent5>
      <a:accent6>
        <a:srgbClr val="D17E1B"/>
      </a:accent6>
      <a:hlink>
        <a:srgbClr val="00748F"/>
      </a:hlink>
      <a:folHlink>
        <a:srgbClr val="00748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rIns="0" rtlCol="0">
        <a:noAutofit/>
      </a:bodyPr>
      <a:lstStyle>
        <a:defPPr algn="l">
          <a:defRPr sz="2800" b="0" i="0" dirty="0" smtClean="0">
            <a:solidFill>
              <a:schemeClr val="tx2">
                <a:lumMod val="20000"/>
                <a:lumOff val="80000"/>
              </a:schemeClr>
            </a:solidFill>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CO19-PPT-Template-v3b.pptx" id="{0729BE02-89EA-9444-8121-435A386D4245}" vid="{9BB4A161-9397-8A4E-A206-1EEE4704C5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Oracle Code One</Template>
  <TotalTime>6335</TotalTime>
  <Words>2277</Words>
  <Application>Microsoft Macintosh PowerPoint</Application>
  <PresentationFormat>Widescreen</PresentationFormat>
  <Paragraphs>461</Paragraphs>
  <Slides>33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Georgia</vt:lpstr>
      <vt:lpstr>Oracle Sans</vt:lpstr>
      <vt:lpstr>Oracle Sans Light</vt:lpstr>
      <vt:lpstr>Oracle Sans Semi Bold</vt:lpstr>
      <vt:lpstr>System Font Regular</vt:lpstr>
      <vt:lpstr>Wingdings</vt:lpstr>
      <vt:lpstr>Java</vt:lpstr>
      <vt:lpstr>The Future of Java + You 25 Years of Progress in the Making</vt:lpstr>
      <vt:lpstr>PowerPoint Presentation</vt:lpstr>
      <vt:lpstr>PowerPoint Presentation</vt:lpstr>
      <vt:lpstr>PowerPoint Presentation</vt:lpstr>
      <vt:lpstr>PowerPoint Presentation</vt:lpstr>
      <vt:lpstr>25 reasons the future of Java is Bright</vt:lpstr>
      <vt:lpstr>PowerPoint Presentation</vt:lpstr>
      <vt:lpstr>Foster Open Innovation</vt:lpstr>
      <vt:lpstr>Open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Vicki Liu</dc:creator>
  <cp:lastModifiedBy>Sharat Chander</cp:lastModifiedBy>
  <cp:revision>166</cp:revision>
  <dcterms:created xsi:type="dcterms:W3CDTF">2019-08-22T06:21:27Z</dcterms:created>
  <dcterms:modified xsi:type="dcterms:W3CDTF">2021-02-23T16:46:10Z</dcterms:modified>
</cp:coreProperties>
</file>